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y="6858000" cx="9144000"/>
  <p:notesSz cx="9144000" cy="6858000"/>
  <p:embeddedFontLst>
    <p:embeddedFont>
      <p:font typeface="Ubuntu"/>
      <p:regular r:id="rId81"/>
      <p:bold r:id="rId82"/>
      <p:italic r:id="rId83"/>
      <p:boldItalic r:id="rId84"/>
    </p:embeddedFont>
    <p:embeddedFont>
      <p:font typeface="Roboto Mono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89" roundtripDataSignature="AMtx7mikx59MTqLbXDgBZQOLQsJSSmo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A9E1AEE-09D6-4609-9B5C-91677E492DA7}">
  <a:tblStyle styleId="{9A9E1AEE-09D6-4609-9B5C-91677E492D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Ubuntu-boldItalic.fntdata"/><Relationship Id="rId83" Type="http://schemas.openxmlformats.org/officeDocument/2006/relationships/font" Target="fonts/Ubuntu-italic.fntdata"/><Relationship Id="rId42" Type="http://schemas.openxmlformats.org/officeDocument/2006/relationships/slide" Target="slides/slide35.xml"/><Relationship Id="rId86" Type="http://schemas.openxmlformats.org/officeDocument/2006/relationships/font" Target="fonts/RobotoMono-bold.fntdata"/><Relationship Id="rId41" Type="http://schemas.openxmlformats.org/officeDocument/2006/relationships/slide" Target="slides/slide34.xml"/><Relationship Id="rId85" Type="http://schemas.openxmlformats.org/officeDocument/2006/relationships/font" Target="fonts/RobotoMono-regular.fntdata"/><Relationship Id="rId44" Type="http://schemas.openxmlformats.org/officeDocument/2006/relationships/slide" Target="slides/slide37.xml"/><Relationship Id="rId88" Type="http://schemas.openxmlformats.org/officeDocument/2006/relationships/font" Target="fonts/RobotoMono-boldItalic.fntdata"/><Relationship Id="rId43" Type="http://schemas.openxmlformats.org/officeDocument/2006/relationships/slide" Target="slides/slide36.xml"/><Relationship Id="rId87" Type="http://schemas.openxmlformats.org/officeDocument/2006/relationships/font" Target="fonts/RobotoMono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customschemas.google.com/relationships/presentationmetadata" Target="metadata"/><Relationship Id="rId80" Type="http://schemas.openxmlformats.org/officeDocument/2006/relationships/slide" Target="slides/slide73.xml"/><Relationship Id="rId82" Type="http://schemas.openxmlformats.org/officeDocument/2006/relationships/font" Target="fonts/Ubuntu-bold.fntdata"/><Relationship Id="rId81" Type="http://schemas.openxmlformats.org/officeDocument/2006/relationships/font" Target="fonts/Ubuntu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bb44f228d_0_5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5bb44f228d_0_54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bb44f228d_0_4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bb44f228d_0_4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bb44f228d_0_6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bb44f228d_0_6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bb44f228d_0_19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5bb44f228d_0_19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bb44f228d_0_1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5bb44f228d_0_13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bb44f228d_0_171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bb44f228d_0_17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bb44f228d_0_207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bb44f228d_0_20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bb44f228d_0_183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bb44f228d_0_18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bb44f228d_0_21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bb44f228d_0_2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bb44f228d_0_244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bb44f228d_0_2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bb44f228d_0_61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bb44f228d_0_6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bb44f228d_0_25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bb44f228d_0_2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b44f228d_0_26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b44f228d_0_26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bb44f228d_0_25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bb44f228d_0_25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bb44f228d_0_27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bb44f228d_0_27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bb44f228d_0_27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bb44f228d_0_27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bb44f228d_0_43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bb44f228d_0_4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bb44f228d_0_438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bb44f228d_0_4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bb44f228d_0_44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bb44f228d_0_44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bb44f228d_0_45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bb44f228d_0_4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bb44f228d_0_45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bb44f228d_0_45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bb44f228d_0_466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bb44f228d_0_46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bb44f228d_0_473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bb44f228d_0_47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bb44f228d_0_481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bb44f228d_0_48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bb44f228d_0_488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bb44f228d_0_48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44f228d_0_49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44f228d_0_49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bb44f228d_0_504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bb44f228d_0_50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bb44f228d_0_628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bb44f228d_0_6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bb44f228d_0_511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bb44f228d_0_5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bb44f228d_0_64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bb44f228d_0_6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bb44f228d_0_53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bb44f228d_0_5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bb44f228d_0_653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bb44f228d_0_65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bb44f228d_0_53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bb44f228d_0_5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bb44f228d_0_66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bb44f228d_0_6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bb44f228d_0_518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bb44f228d_0_5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bb44f228d_0_52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bb44f228d_0_5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bb44f228d_0_547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5bb44f228d_0_54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bb44f228d_0_5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5bb44f228d_0_56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bb44f228d_0_554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bb44f228d_0_55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bb44f228d_0_577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bb44f228d_0_57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bb44f228d_0_59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bb44f228d_0_59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bb44f228d_0_597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bb44f228d_0_59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bb44f228d_0_671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bb44f228d_0_67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bb44f228d_0_676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bb44f228d_0_67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bb44f228d_0_687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bb44f228d_0_68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44f228d_0_694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44f228d_0_69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bb44f228d_0_70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bb44f228d_0_70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bb44f228d_0_714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bb44f228d_0_7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bb44f228d_0_72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bb44f228d_0_7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bb44f228d_0_726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5bb44f228d_0_7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bb44f228d_0_73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bb44f228d_0_7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5bb44f228d_0_747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5bb44f228d_0_74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bb44f228d_0_76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bb44f228d_0_7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bb44f228d_0_774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bb44f228d_0_77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5bb44f228d_0_78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5bb44f228d_0_78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bb44f228d_0_793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bb44f228d_0_79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bb44f228d_0_79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5bb44f228d_0_79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bb44f228d_0_806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bb44f228d_0_80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bb44f228d_0_604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bb44f228d_0_60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0"/>
          <p:cNvSpPr/>
          <p:nvPr/>
        </p:nvSpPr>
        <p:spPr>
          <a:xfrm>
            <a:off x="0" y="6500879"/>
            <a:ext cx="9143365" cy="356870"/>
          </a:xfrm>
          <a:custGeom>
            <a:rect b="b" l="l" r="r" t="t"/>
            <a:pathLst>
              <a:path extrusionOk="0" h="356870" w="9143365">
                <a:moveTo>
                  <a:pt x="0" y="0"/>
                </a:moveTo>
                <a:lnTo>
                  <a:pt x="9143279" y="0"/>
                </a:lnTo>
                <a:lnTo>
                  <a:pt x="9143279" y="356399"/>
                </a:lnTo>
                <a:lnTo>
                  <a:pt x="0" y="356399"/>
                </a:lnTo>
                <a:lnTo>
                  <a:pt x="0" y="0"/>
                </a:lnTo>
                <a:close/>
              </a:path>
            </a:pathLst>
          </a:custGeom>
          <a:solidFill>
            <a:srgbClr val="4F61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" name="Google Shape;14;p60"/>
          <p:cNvSpPr/>
          <p:nvPr/>
        </p:nvSpPr>
        <p:spPr>
          <a:xfrm>
            <a:off x="0" y="0"/>
            <a:ext cx="7897368" cy="60045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" name="Google Shape;15;p60"/>
          <p:cNvSpPr/>
          <p:nvPr/>
        </p:nvSpPr>
        <p:spPr>
          <a:xfrm>
            <a:off x="7327392" y="0"/>
            <a:ext cx="1816607" cy="5974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" name="Google Shape;16;p60"/>
          <p:cNvSpPr txBox="1"/>
          <p:nvPr>
            <p:ph type="ctrTitle"/>
          </p:nvPr>
        </p:nvSpPr>
        <p:spPr>
          <a:xfrm>
            <a:off x="3650538" y="400812"/>
            <a:ext cx="1842922" cy="604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0"/>
          <p:cNvSpPr txBox="1"/>
          <p:nvPr>
            <p:ph idx="1" type="subTitle"/>
          </p:nvPr>
        </p:nvSpPr>
        <p:spPr>
          <a:xfrm>
            <a:off x="76094" y="4464811"/>
            <a:ext cx="8991810" cy="760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0"/>
          <p:cNvSpPr txBox="1"/>
          <p:nvPr>
            <p:ph idx="11" type="ftr"/>
          </p:nvPr>
        </p:nvSpPr>
        <p:spPr>
          <a:xfrm>
            <a:off x="2568274" y="6566080"/>
            <a:ext cx="40081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0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0"/>
          <p:cNvSpPr txBox="1"/>
          <p:nvPr>
            <p:ph idx="12" type="sldNum"/>
          </p:nvPr>
        </p:nvSpPr>
        <p:spPr>
          <a:xfrm>
            <a:off x="8871929" y="6566080"/>
            <a:ext cx="206375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b44f228d_0_45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5bb44f228d_0_45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5bb44f228d_0_45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1"/>
          <p:cNvSpPr/>
          <p:nvPr/>
        </p:nvSpPr>
        <p:spPr>
          <a:xfrm>
            <a:off x="0" y="6500879"/>
            <a:ext cx="9143365" cy="356870"/>
          </a:xfrm>
          <a:custGeom>
            <a:rect b="b" l="l" r="r" t="t"/>
            <a:pathLst>
              <a:path extrusionOk="0" h="356870" w="9143365">
                <a:moveTo>
                  <a:pt x="0" y="0"/>
                </a:moveTo>
                <a:lnTo>
                  <a:pt x="9143279" y="0"/>
                </a:lnTo>
                <a:lnTo>
                  <a:pt x="9143279" y="356399"/>
                </a:lnTo>
                <a:lnTo>
                  <a:pt x="0" y="356399"/>
                </a:lnTo>
                <a:lnTo>
                  <a:pt x="0" y="0"/>
                </a:lnTo>
                <a:close/>
              </a:path>
            </a:pathLst>
          </a:custGeom>
          <a:solidFill>
            <a:srgbClr val="4F61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" name="Google Shape;23;p61"/>
          <p:cNvSpPr/>
          <p:nvPr/>
        </p:nvSpPr>
        <p:spPr>
          <a:xfrm>
            <a:off x="0" y="0"/>
            <a:ext cx="7897368" cy="60045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" name="Google Shape;24;p61"/>
          <p:cNvSpPr/>
          <p:nvPr/>
        </p:nvSpPr>
        <p:spPr>
          <a:xfrm>
            <a:off x="7327392" y="0"/>
            <a:ext cx="1816607" cy="5974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" name="Google Shape;25;p61"/>
          <p:cNvSpPr txBox="1"/>
          <p:nvPr>
            <p:ph type="title"/>
          </p:nvPr>
        </p:nvSpPr>
        <p:spPr>
          <a:xfrm>
            <a:off x="1533030" y="595884"/>
            <a:ext cx="6077938" cy="604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1"/>
          <p:cNvSpPr txBox="1"/>
          <p:nvPr>
            <p:ph idx="1" type="body"/>
          </p:nvPr>
        </p:nvSpPr>
        <p:spPr>
          <a:xfrm>
            <a:off x="376724" y="1358900"/>
            <a:ext cx="8386445" cy="1494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1"/>
          <p:cNvSpPr txBox="1"/>
          <p:nvPr>
            <p:ph idx="11" type="ftr"/>
          </p:nvPr>
        </p:nvSpPr>
        <p:spPr>
          <a:xfrm>
            <a:off x="2568274" y="6566080"/>
            <a:ext cx="40081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1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idx="12" type="sldNum"/>
          </p:nvPr>
        </p:nvSpPr>
        <p:spPr>
          <a:xfrm>
            <a:off x="8871929" y="6566080"/>
            <a:ext cx="206375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2"/>
          <p:cNvSpPr/>
          <p:nvPr/>
        </p:nvSpPr>
        <p:spPr>
          <a:xfrm>
            <a:off x="0" y="6500879"/>
            <a:ext cx="9143365" cy="356870"/>
          </a:xfrm>
          <a:custGeom>
            <a:rect b="b" l="l" r="r" t="t"/>
            <a:pathLst>
              <a:path extrusionOk="0" h="356870" w="9143365">
                <a:moveTo>
                  <a:pt x="0" y="0"/>
                </a:moveTo>
                <a:lnTo>
                  <a:pt x="9143279" y="0"/>
                </a:lnTo>
                <a:lnTo>
                  <a:pt x="9143279" y="356399"/>
                </a:lnTo>
                <a:lnTo>
                  <a:pt x="0" y="356399"/>
                </a:lnTo>
                <a:lnTo>
                  <a:pt x="0" y="0"/>
                </a:lnTo>
                <a:close/>
              </a:path>
            </a:pathLst>
          </a:custGeom>
          <a:solidFill>
            <a:srgbClr val="4F61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" name="Google Shape;32;p62"/>
          <p:cNvSpPr/>
          <p:nvPr/>
        </p:nvSpPr>
        <p:spPr>
          <a:xfrm>
            <a:off x="0" y="0"/>
            <a:ext cx="7897368" cy="60045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" name="Google Shape;33;p62"/>
          <p:cNvSpPr/>
          <p:nvPr/>
        </p:nvSpPr>
        <p:spPr>
          <a:xfrm>
            <a:off x="7327392" y="0"/>
            <a:ext cx="1816607" cy="5974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" name="Google Shape;34;p62"/>
          <p:cNvSpPr txBox="1"/>
          <p:nvPr>
            <p:ph idx="11" type="ftr"/>
          </p:nvPr>
        </p:nvSpPr>
        <p:spPr>
          <a:xfrm>
            <a:off x="2568274" y="6566080"/>
            <a:ext cx="40081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2"/>
          <p:cNvSpPr txBox="1"/>
          <p:nvPr>
            <p:ph idx="12" type="sldNum"/>
          </p:nvPr>
        </p:nvSpPr>
        <p:spPr>
          <a:xfrm>
            <a:off x="8871929" y="6566080"/>
            <a:ext cx="206375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3"/>
          <p:cNvSpPr txBox="1"/>
          <p:nvPr>
            <p:ph type="title"/>
          </p:nvPr>
        </p:nvSpPr>
        <p:spPr>
          <a:xfrm>
            <a:off x="1533030" y="595884"/>
            <a:ext cx="6077938" cy="604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3"/>
          <p:cNvSpPr txBox="1"/>
          <p:nvPr>
            <p:ph idx="11" type="ftr"/>
          </p:nvPr>
        </p:nvSpPr>
        <p:spPr>
          <a:xfrm>
            <a:off x="2568274" y="6566080"/>
            <a:ext cx="40081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3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3"/>
          <p:cNvSpPr txBox="1"/>
          <p:nvPr>
            <p:ph idx="12" type="sldNum"/>
          </p:nvPr>
        </p:nvSpPr>
        <p:spPr>
          <a:xfrm>
            <a:off x="8871929" y="6566080"/>
            <a:ext cx="206375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4"/>
          <p:cNvSpPr txBox="1"/>
          <p:nvPr>
            <p:ph type="title"/>
          </p:nvPr>
        </p:nvSpPr>
        <p:spPr>
          <a:xfrm>
            <a:off x="1533030" y="595884"/>
            <a:ext cx="6077938" cy="604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4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4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4"/>
          <p:cNvSpPr txBox="1"/>
          <p:nvPr>
            <p:ph idx="11" type="ftr"/>
          </p:nvPr>
        </p:nvSpPr>
        <p:spPr>
          <a:xfrm>
            <a:off x="2568274" y="6566080"/>
            <a:ext cx="40081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4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4"/>
          <p:cNvSpPr txBox="1"/>
          <p:nvPr>
            <p:ph idx="12" type="sldNum"/>
          </p:nvPr>
        </p:nvSpPr>
        <p:spPr>
          <a:xfrm>
            <a:off x="8871929" y="6566080"/>
            <a:ext cx="206375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obj">
  <p:cSld name="OBJEC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bb44f228d_0_12"/>
          <p:cNvSpPr/>
          <p:nvPr/>
        </p:nvSpPr>
        <p:spPr>
          <a:xfrm>
            <a:off x="0" y="0"/>
            <a:ext cx="7897500" cy="600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" name="Google Shape;57;g5bb44f228d_0_12"/>
          <p:cNvSpPr/>
          <p:nvPr/>
        </p:nvSpPr>
        <p:spPr>
          <a:xfrm>
            <a:off x="0" y="5721096"/>
            <a:ext cx="9144000" cy="12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" name="Google Shape;58;g5bb44f228d_0_12"/>
          <p:cNvSpPr/>
          <p:nvPr/>
        </p:nvSpPr>
        <p:spPr>
          <a:xfrm>
            <a:off x="0" y="0"/>
            <a:ext cx="9144000" cy="5778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" name="Google Shape;59;g5bb44f228d_0_12"/>
          <p:cNvSpPr/>
          <p:nvPr/>
        </p:nvSpPr>
        <p:spPr>
          <a:xfrm>
            <a:off x="70103" y="5766815"/>
            <a:ext cx="1383900" cy="1091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" name="Google Shape;60;g5bb44f228d_0_12"/>
          <p:cNvSpPr/>
          <p:nvPr/>
        </p:nvSpPr>
        <p:spPr>
          <a:xfrm>
            <a:off x="3096767" y="5821679"/>
            <a:ext cx="2947500" cy="972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" name="Google Shape;61;g5bb44f228d_0_12"/>
          <p:cNvSpPr/>
          <p:nvPr/>
        </p:nvSpPr>
        <p:spPr>
          <a:xfrm>
            <a:off x="8098535" y="5821679"/>
            <a:ext cx="975300" cy="975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" name="Google Shape;62;g5bb44f228d_0_12"/>
          <p:cNvSpPr txBox="1"/>
          <p:nvPr>
            <p:ph type="ctrTitle"/>
          </p:nvPr>
        </p:nvSpPr>
        <p:spPr>
          <a:xfrm>
            <a:off x="1319688" y="291084"/>
            <a:ext cx="65046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5bb44f228d_0_12"/>
          <p:cNvSpPr txBox="1"/>
          <p:nvPr>
            <p:ph idx="1" type="subTitle"/>
          </p:nvPr>
        </p:nvSpPr>
        <p:spPr>
          <a:xfrm>
            <a:off x="76094" y="4464811"/>
            <a:ext cx="8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5bb44f228d_0_12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5bb44f228d_0_12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5bb44f228d_0_12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b44f228d_0_24"/>
          <p:cNvSpPr/>
          <p:nvPr/>
        </p:nvSpPr>
        <p:spPr>
          <a:xfrm>
            <a:off x="0" y="6500879"/>
            <a:ext cx="9143365" cy="356870"/>
          </a:xfrm>
          <a:custGeom>
            <a:rect b="b" l="l" r="r" t="t"/>
            <a:pathLst>
              <a:path extrusionOk="0" h="356870" w="9143365">
                <a:moveTo>
                  <a:pt x="0" y="0"/>
                </a:moveTo>
                <a:lnTo>
                  <a:pt x="9143279" y="0"/>
                </a:lnTo>
                <a:lnTo>
                  <a:pt x="9143279" y="356399"/>
                </a:lnTo>
                <a:lnTo>
                  <a:pt x="0" y="356399"/>
                </a:lnTo>
                <a:lnTo>
                  <a:pt x="0" y="0"/>
                </a:lnTo>
                <a:close/>
              </a:path>
            </a:pathLst>
          </a:custGeom>
          <a:solidFill>
            <a:srgbClr val="4F61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" name="Google Shape;69;g5bb44f228d_0_24"/>
          <p:cNvSpPr/>
          <p:nvPr/>
        </p:nvSpPr>
        <p:spPr>
          <a:xfrm>
            <a:off x="0" y="0"/>
            <a:ext cx="7897500" cy="600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" name="Google Shape;70;g5bb44f228d_0_24"/>
          <p:cNvSpPr/>
          <p:nvPr/>
        </p:nvSpPr>
        <p:spPr>
          <a:xfrm>
            <a:off x="7327392" y="0"/>
            <a:ext cx="1816500" cy="59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Google Shape;71;g5bb44f228d_0_24"/>
          <p:cNvSpPr txBox="1"/>
          <p:nvPr>
            <p:ph type="title"/>
          </p:nvPr>
        </p:nvSpPr>
        <p:spPr>
          <a:xfrm>
            <a:off x="299721" y="1257300"/>
            <a:ext cx="8544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5bb44f228d_0_24"/>
          <p:cNvSpPr txBox="1"/>
          <p:nvPr>
            <p:ph idx="1" type="body"/>
          </p:nvPr>
        </p:nvSpPr>
        <p:spPr>
          <a:xfrm>
            <a:off x="457200" y="157734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5bb44f228d_0_24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5bb44f228d_0_24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5bb44f228d_0_24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bb44f228d_0_33"/>
          <p:cNvSpPr txBox="1"/>
          <p:nvPr>
            <p:ph type="title"/>
          </p:nvPr>
        </p:nvSpPr>
        <p:spPr>
          <a:xfrm>
            <a:off x="299721" y="1257300"/>
            <a:ext cx="8544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5bb44f228d_0_33"/>
          <p:cNvSpPr txBox="1"/>
          <p:nvPr>
            <p:ph idx="1" type="body"/>
          </p:nvPr>
        </p:nvSpPr>
        <p:spPr>
          <a:xfrm>
            <a:off x="45720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5bb44f228d_0_33"/>
          <p:cNvSpPr txBox="1"/>
          <p:nvPr>
            <p:ph idx="2" type="body"/>
          </p:nvPr>
        </p:nvSpPr>
        <p:spPr>
          <a:xfrm>
            <a:off x="470916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5bb44f228d_0_33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g5bb44f228d_0_33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5bb44f228d_0_33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bb44f228d_0_40"/>
          <p:cNvSpPr txBox="1"/>
          <p:nvPr>
            <p:ph type="title"/>
          </p:nvPr>
        </p:nvSpPr>
        <p:spPr>
          <a:xfrm>
            <a:off x="299721" y="1257300"/>
            <a:ext cx="8544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5bb44f228d_0_40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5bb44f228d_0_40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5bb44f228d_0_40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/>
          <p:nvPr/>
        </p:nvSpPr>
        <p:spPr>
          <a:xfrm>
            <a:off x="0" y="6500879"/>
            <a:ext cx="9143365" cy="356870"/>
          </a:xfrm>
          <a:custGeom>
            <a:rect b="b" l="l" r="r" t="t"/>
            <a:pathLst>
              <a:path extrusionOk="0" h="356870" w="9143365">
                <a:moveTo>
                  <a:pt x="0" y="0"/>
                </a:moveTo>
                <a:lnTo>
                  <a:pt x="9143279" y="0"/>
                </a:lnTo>
                <a:lnTo>
                  <a:pt x="9143279" y="356399"/>
                </a:lnTo>
                <a:lnTo>
                  <a:pt x="0" y="356399"/>
                </a:lnTo>
                <a:lnTo>
                  <a:pt x="0" y="0"/>
                </a:lnTo>
                <a:close/>
              </a:path>
            </a:pathLst>
          </a:custGeom>
          <a:solidFill>
            <a:srgbClr val="4F61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59"/>
          <p:cNvSpPr txBox="1"/>
          <p:nvPr>
            <p:ph type="title"/>
          </p:nvPr>
        </p:nvSpPr>
        <p:spPr>
          <a:xfrm>
            <a:off x="1533030" y="595884"/>
            <a:ext cx="6077938" cy="604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59"/>
          <p:cNvSpPr txBox="1"/>
          <p:nvPr>
            <p:ph idx="1" type="body"/>
          </p:nvPr>
        </p:nvSpPr>
        <p:spPr>
          <a:xfrm>
            <a:off x="376724" y="1358900"/>
            <a:ext cx="8386445" cy="1494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9"/>
          <p:cNvSpPr txBox="1"/>
          <p:nvPr>
            <p:ph idx="11" type="ftr"/>
          </p:nvPr>
        </p:nvSpPr>
        <p:spPr>
          <a:xfrm>
            <a:off x="2568274" y="6566080"/>
            <a:ext cx="400812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59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59"/>
          <p:cNvSpPr txBox="1"/>
          <p:nvPr>
            <p:ph idx="12" type="sldNum"/>
          </p:nvPr>
        </p:nvSpPr>
        <p:spPr>
          <a:xfrm>
            <a:off x="8871929" y="6566080"/>
            <a:ext cx="206375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5bb44f228d_0_6"/>
          <p:cNvSpPr txBox="1"/>
          <p:nvPr>
            <p:ph type="title"/>
          </p:nvPr>
        </p:nvSpPr>
        <p:spPr>
          <a:xfrm>
            <a:off x="299721" y="1257300"/>
            <a:ext cx="8544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g5bb44f228d_0_6"/>
          <p:cNvSpPr txBox="1"/>
          <p:nvPr>
            <p:ph idx="1" type="body"/>
          </p:nvPr>
        </p:nvSpPr>
        <p:spPr>
          <a:xfrm>
            <a:off x="457200" y="157734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g5bb44f228d_0_6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g5bb44f228d_0_6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g5bb44f228d_0_6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1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82.png"/><Relationship Id="rId8" Type="http://schemas.openxmlformats.org/officeDocument/2006/relationships/image" Target="../media/image8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75.png"/><Relationship Id="rId7" Type="http://schemas.openxmlformats.org/officeDocument/2006/relationships/image" Target="../media/image20.png"/><Relationship Id="rId8" Type="http://schemas.openxmlformats.org/officeDocument/2006/relationships/image" Target="../media/image7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6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6.png"/><Relationship Id="rId4" Type="http://schemas.openxmlformats.org/officeDocument/2006/relationships/image" Target="../media/image11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16.jpg"/><Relationship Id="rId6" Type="http://schemas.openxmlformats.org/officeDocument/2006/relationships/image" Target="../media/image18.jpg"/><Relationship Id="rId7" Type="http://schemas.openxmlformats.org/officeDocument/2006/relationships/image" Target="../media/image2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1" Type="http://schemas.openxmlformats.org/officeDocument/2006/relationships/image" Target="../media/image26.jpg"/><Relationship Id="rId10" Type="http://schemas.openxmlformats.org/officeDocument/2006/relationships/image" Target="../media/image27.jpg"/><Relationship Id="rId12" Type="http://schemas.openxmlformats.org/officeDocument/2006/relationships/image" Target="../media/image25.jpg"/><Relationship Id="rId9" Type="http://schemas.openxmlformats.org/officeDocument/2006/relationships/image" Target="../media/image29.jpg"/><Relationship Id="rId5" Type="http://schemas.openxmlformats.org/officeDocument/2006/relationships/image" Target="../media/image19.jpg"/><Relationship Id="rId6" Type="http://schemas.openxmlformats.org/officeDocument/2006/relationships/image" Target="../media/image21.jpg"/><Relationship Id="rId7" Type="http://schemas.openxmlformats.org/officeDocument/2006/relationships/image" Target="../media/image24.jpg"/><Relationship Id="rId8" Type="http://schemas.openxmlformats.org/officeDocument/2006/relationships/image" Target="../media/image2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121.png"/><Relationship Id="rId5" Type="http://schemas.openxmlformats.org/officeDocument/2006/relationships/image" Target="../media/image130.png"/><Relationship Id="rId6" Type="http://schemas.openxmlformats.org/officeDocument/2006/relationships/image" Target="../media/image122.png"/><Relationship Id="rId7" Type="http://schemas.openxmlformats.org/officeDocument/2006/relationships/image" Target="../media/image127.png"/><Relationship Id="rId8" Type="http://schemas.openxmlformats.org/officeDocument/2006/relationships/image" Target="../media/image1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35.jpg"/><Relationship Id="rId5" Type="http://schemas.openxmlformats.org/officeDocument/2006/relationships/image" Target="../media/image38.jpg"/><Relationship Id="rId6" Type="http://schemas.openxmlformats.org/officeDocument/2006/relationships/image" Target="../media/image37.jpg"/><Relationship Id="rId7" Type="http://schemas.openxmlformats.org/officeDocument/2006/relationships/image" Target="../media/image36.jpg"/></Relationships>
</file>

<file path=ppt/slides/_rels/slide9.xml.rels><?xml version="1.0" encoding="UTF-8" standalone="yes"?><Relationships xmlns="http://schemas.openxmlformats.org/package/2006/relationships"><Relationship Id="rId40" Type="http://schemas.openxmlformats.org/officeDocument/2006/relationships/image" Target="../media/image73.png"/><Relationship Id="rId20" Type="http://schemas.openxmlformats.org/officeDocument/2006/relationships/image" Target="../media/image48.png"/><Relationship Id="rId42" Type="http://schemas.openxmlformats.org/officeDocument/2006/relationships/image" Target="../media/image70.png"/><Relationship Id="rId41" Type="http://schemas.openxmlformats.org/officeDocument/2006/relationships/image" Target="../media/image74.png"/><Relationship Id="rId22" Type="http://schemas.openxmlformats.org/officeDocument/2006/relationships/image" Target="../media/image54.png"/><Relationship Id="rId21" Type="http://schemas.openxmlformats.org/officeDocument/2006/relationships/image" Target="../media/image55.png"/><Relationship Id="rId24" Type="http://schemas.openxmlformats.org/officeDocument/2006/relationships/image" Target="../media/image53.png"/><Relationship Id="rId23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Relationship Id="rId26" Type="http://schemas.openxmlformats.org/officeDocument/2006/relationships/image" Target="../media/image56.png"/><Relationship Id="rId25" Type="http://schemas.openxmlformats.org/officeDocument/2006/relationships/image" Target="../media/image58.png"/><Relationship Id="rId28" Type="http://schemas.openxmlformats.org/officeDocument/2006/relationships/image" Target="../media/image57.png"/><Relationship Id="rId27" Type="http://schemas.openxmlformats.org/officeDocument/2006/relationships/image" Target="../media/image59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29" Type="http://schemas.openxmlformats.org/officeDocument/2006/relationships/image" Target="../media/image60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Relationship Id="rId31" Type="http://schemas.openxmlformats.org/officeDocument/2006/relationships/image" Target="../media/image63.png"/><Relationship Id="rId30" Type="http://schemas.openxmlformats.org/officeDocument/2006/relationships/image" Target="../media/image61.png"/><Relationship Id="rId11" Type="http://schemas.openxmlformats.org/officeDocument/2006/relationships/image" Target="../media/image40.png"/><Relationship Id="rId33" Type="http://schemas.openxmlformats.org/officeDocument/2006/relationships/image" Target="../media/image65.png"/><Relationship Id="rId10" Type="http://schemas.openxmlformats.org/officeDocument/2006/relationships/image" Target="../media/image41.png"/><Relationship Id="rId32" Type="http://schemas.openxmlformats.org/officeDocument/2006/relationships/image" Target="../media/image62.png"/><Relationship Id="rId13" Type="http://schemas.openxmlformats.org/officeDocument/2006/relationships/image" Target="../media/image49.png"/><Relationship Id="rId35" Type="http://schemas.openxmlformats.org/officeDocument/2006/relationships/image" Target="../media/image64.png"/><Relationship Id="rId12" Type="http://schemas.openxmlformats.org/officeDocument/2006/relationships/image" Target="../media/image42.png"/><Relationship Id="rId34" Type="http://schemas.openxmlformats.org/officeDocument/2006/relationships/image" Target="../media/image67.png"/><Relationship Id="rId15" Type="http://schemas.openxmlformats.org/officeDocument/2006/relationships/image" Target="../media/image45.png"/><Relationship Id="rId37" Type="http://schemas.openxmlformats.org/officeDocument/2006/relationships/image" Target="../media/image66.png"/><Relationship Id="rId14" Type="http://schemas.openxmlformats.org/officeDocument/2006/relationships/image" Target="../media/image43.png"/><Relationship Id="rId36" Type="http://schemas.openxmlformats.org/officeDocument/2006/relationships/image" Target="../media/image68.png"/><Relationship Id="rId17" Type="http://schemas.openxmlformats.org/officeDocument/2006/relationships/image" Target="../media/image47.png"/><Relationship Id="rId39" Type="http://schemas.openxmlformats.org/officeDocument/2006/relationships/image" Target="../media/image71.png"/><Relationship Id="rId16" Type="http://schemas.openxmlformats.org/officeDocument/2006/relationships/image" Target="../media/image50.png"/><Relationship Id="rId38" Type="http://schemas.openxmlformats.org/officeDocument/2006/relationships/image" Target="../media/image72.png"/><Relationship Id="rId19" Type="http://schemas.openxmlformats.org/officeDocument/2006/relationships/image" Target="../media/image52.png"/><Relationship Id="rId18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b44f228d_0_54"/>
          <p:cNvSpPr txBox="1"/>
          <p:nvPr>
            <p:ph type="ctrTitle"/>
          </p:nvPr>
        </p:nvSpPr>
        <p:spPr>
          <a:xfrm>
            <a:off x="1319688" y="291084"/>
            <a:ext cx="65046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-1289050" lvl="0" marL="1301750" marR="5080" rtl="0" algn="l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PhenoManager: uma Abordagem para Gerência</a:t>
            </a:r>
            <a:r>
              <a:rPr lang="en-US"/>
              <a:t> </a:t>
            </a:r>
            <a:r>
              <a:rPr lang="en-US"/>
              <a:t>de Hipóteses de Fenômenos Científicos</a:t>
            </a:r>
            <a:endParaRPr/>
          </a:p>
        </p:txBody>
      </p:sp>
      <p:sp>
        <p:nvSpPr>
          <p:cNvPr id="97" name="Google Shape;97;g5bb44f228d_0_54"/>
          <p:cNvSpPr/>
          <p:nvPr/>
        </p:nvSpPr>
        <p:spPr>
          <a:xfrm>
            <a:off x="3672950" y="3324275"/>
            <a:ext cx="5469425" cy="2113463"/>
          </a:xfrm>
          <a:custGeom>
            <a:rect b="b" l="l" r="r" t="t"/>
            <a:pathLst>
              <a:path extrusionOk="0" h="1134745" w="4264659">
                <a:moveTo>
                  <a:pt x="0" y="0"/>
                </a:moveTo>
                <a:lnTo>
                  <a:pt x="4264200" y="0"/>
                </a:lnTo>
                <a:lnTo>
                  <a:pt x="4264200" y="1134300"/>
                </a:lnTo>
                <a:lnTo>
                  <a:pt x="0" y="1134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" name="Google Shape;98;g5bb44f228d_0_54"/>
          <p:cNvSpPr txBox="1"/>
          <p:nvPr/>
        </p:nvSpPr>
        <p:spPr>
          <a:xfrm>
            <a:off x="3782225" y="3332425"/>
            <a:ext cx="52857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noAutofit/>
          </a:bodyPr>
          <a:lstStyle/>
          <a:p>
            <a:pPr indent="-344805" lvl="0" marL="35687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Aluno: Leonardo Sousa Lima Ramos (UFF)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44805" lvl="0" marL="35687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Orientadores: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44805" lvl="0" marL="35687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Prof. D.Sc. Daniel de Oliveira (UFF)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44805" lvl="0" marL="35687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D.Sc.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Fabio Porto (LNCC)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44805" lvl="0" marL="35687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44805" lvl="0" marL="35687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44805" lvl="0" marL="35687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"/>
          <p:cNvSpPr txBox="1"/>
          <p:nvPr>
            <p:ph type="title"/>
          </p:nvPr>
        </p:nvSpPr>
        <p:spPr>
          <a:xfrm>
            <a:off x="2000475" y="421925"/>
            <a:ext cx="4883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latin typeface="Arial"/>
                <a:ea typeface="Arial"/>
                <a:cs typeface="Arial"/>
                <a:sym typeface="Arial"/>
              </a:rPr>
              <a:t>Workflows </a:t>
            </a:r>
            <a:r>
              <a:rPr lang="en-US" sz="2900">
                <a:latin typeface="Arial"/>
                <a:ea typeface="Arial"/>
                <a:cs typeface="Arial"/>
                <a:sym typeface="Arial"/>
              </a:rPr>
              <a:t>Científicos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5"/>
          <p:cNvSpPr txBox="1"/>
          <p:nvPr/>
        </p:nvSpPr>
        <p:spPr>
          <a:xfrm>
            <a:off x="586724" y="1733803"/>
            <a:ext cx="7911465" cy="3528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3800">
            <a:spAutoFit/>
          </a:bodyPr>
          <a:lstStyle/>
          <a:p>
            <a:pPr indent="-406399" lvl="0" marL="419100" marR="297815" rtl="0" algn="l">
              <a:lnSpc>
                <a:spcPct val="95833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Workflows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científicos podem ser definidos como uma  abstração que representa o encadeamento de  atividades no contexto de um experimento científico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3750"/>
              <a:buFont typeface="Arial"/>
              <a:buNone/>
            </a:pPr>
            <a:r>
              <a:t/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399" lvl="0" marL="419100" marR="5080" rtl="0" algn="l">
              <a:lnSpc>
                <a:spcPct val="796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Um experimento científico pode ser definido como um  conjunto de ações observáveis direta ou indiretamente,  de forma a confirmar ou refutar uma dada hipótese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399" lvl="0" marL="4191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Apoiados por Sistemas de Gerência de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Workflows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Científicos (SGWfC)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 txBox="1"/>
          <p:nvPr>
            <p:ph type="title"/>
          </p:nvPr>
        </p:nvSpPr>
        <p:spPr>
          <a:xfrm>
            <a:off x="453624" y="426586"/>
            <a:ext cx="82653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Métodos Para a Execução dos Workflows</a:t>
            </a:r>
            <a:endParaRPr sz="2900"/>
          </a:p>
        </p:txBody>
      </p:sp>
      <p:sp>
        <p:nvSpPr>
          <p:cNvPr id="353" name="Google Shape;353;p16"/>
          <p:cNvSpPr txBox="1"/>
          <p:nvPr/>
        </p:nvSpPr>
        <p:spPr>
          <a:xfrm>
            <a:off x="402125" y="1043110"/>
            <a:ext cx="77457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100">
            <a:spAutoFit/>
          </a:bodyPr>
          <a:lstStyle/>
          <a:p>
            <a:pPr indent="-355600" lvl="0" marL="36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i="1" lang="en-US" sz="2000">
                <a:latin typeface="Calibri"/>
                <a:ea typeface="Calibri"/>
                <a:cs typeface="Calibri"/>
                <a:sym typeface="Calibri"/>
              </a:rPr>
              <a:t>Scripts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6235" lvl="1" marL="8255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b="0"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Sequência de Comandos: Escalabilidade.</a:t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Sistemas de Gerência de Workflows Científicos (SGWfC):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6235" lvl="1" marL="8255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b="0"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Modelagem e automatização da execução dos experimentos.</a:t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Ferramentas para Computação Escalável e Intensiva em Dados (DISC):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6235" lvl="1" marL="8255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b="0"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Modelo de programação.</a:t>
            </a:r>
            <a:endParaRPr b="0" i="0" sz="2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6"/>
          <p:cNvSpPr txBox="1"/>
          <p:nvPr/>
        </p:nvSpPr>
        <p:spPr>
          <a:xfrm>
            <a:off x="6565455" y="6179820"/>
            <a:ext cx="50927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DISC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6"/>
          <p:cNvSpPr txBox="1"/>
          <p:nvPr/>
        </p:nvSpPr>
        <p:spPr>
          <a:xfrm>
            <a:off x="1956793" y="6179820"/>
            <a:ext cx="75374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SGWfC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6"/>
          <p:cNvSpPr/>
          <p:nvPr/>
        </p:nvSpPr>
        <p:spPr>
          <a:xfrm>
            <a:off x="4588224" y="4276500"/>
            <a:ext cx="10160" cy="2174240"/>
          </a:xfrm>
          <a:custGeom>
            <a:rect b="b" l="l" r="r" t="t"/>
            <a:pathLst>
              <a:path extrusionOk="0" h="2174240" w="10160">
                <a:moveTo>
                  <a:pt x="0" y="0"/>
                </a:moveTo>
                <a:lnTo>
                  <a:pt x="9600" y="2174100"/>
                </a:lnTo>
              </a:path>
            </a:pathLst>
          </a:cu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7" name="Google Shape;357;p16"/>
          <p:cNvSpPr/>
          <p:nvPr/>
        </p:nvSpPr>
        <p:spPr>
          <a:xfrm>
            <a:off x="457200" y="4639055"/>
            <a:ext cx="1432560" cy="10698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8" name="Google Shape;358;p16"/>
          <p:cNvSpPr/>
          <p:nvPr/>
        </p:nvSpPr>
        <p:spPr>
          <a:xfrm>
            <a:off x="2020823" y="4693920"/>
            <a:ext cx="957072" cy="957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9" name="Google Shape;359;p16"/>
          <p:cNvSpPr/>
          <p:nvPr/>
        </p:nvSpPr>
        <p:spPr>
          <a:xfrm>
            <a:off x="3197351" y="4666488"/>
            <a:ext cx="1011936" cy="101498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0" name="Google Shape;360;p16"/>
          <p:cNvSpPr/>
          <p:nvPr/>
        </p:nvSpPr>
        <p:spPr>
          <a:xfrm>
            <a:off x="4977384" y="5084064"/>
            <a:ext cx="1810512" cy="10119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16"/>
          <p:cNvSpPr/>
          <p:nvPr/>
        </p:nvSpPr>
        <p:spPr>
          <a:xfrm>
            <a:off x="7007352" y="4639055"/>
            <a:ext cx="1719072" cy="914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2" name="Google Shape;362;p16"/>
          <p:cNvSpPr/>
          <p:nvPr/>
        </p:nvSpPr>
        <p:spPr>
          <a:xfrm>
            <a:off x="4913376" y="4379976"/>
            <a:ext cx="1935479" cy="609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bb44f228d_0_49"/>
          <p:cNvSpPr txBox="1"/>
          <p:nvPr>
            <p:ph type="title"/>
          </p:nvPr>
        </p:nvSpPr>
        <p:spPr>
          <a:xfrm>
            <a:off x="1533030" y="426675"/>
            <a:ext cx="60780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Gerência dos Experimentos</a:t>
            </a:r>
            <a:endParaRPr sz="2900"/>
          </a:p>
        </p:txBody>
      </p:sp>
      <p:pic>
        <p:nvPicPr>
          <p:cNvPr id="368" name="Google Shape;368;g5bb44f228d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25" y="973475"/>
            <a:ext cx="5963787" cy="55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"/>
          <p:cNvSpPr txBox="1"/>
          <p:nvPr>
            <p:ph type="ctrTitle"/>
          </p:nvPr>
        </p:nvSpPr>
        <p:spPr>
          <a:xfrm>
            <a:off x="3650538" y="400812"/>
            <a:ext cx="1842922" cy="604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38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Hipótese</a:t>
            </a:r>
            <a:endParaRPr sz="2900"/>
          </a:p>
        </p:txBody>
      </p:sp>
      <p:sp>
        <p:nvSpPr>
          <p:cNvPr id="374" name="Google Shape;374;p24"/>
          <p:cNvSpPr txBox="1"/>
          <p:nvPr/>
        </p:nvSpPr>
        <p:spPr>
          <a:xfrm>
            <a:off x="698574" y="2344350"/>
            <a:ext cx="7778100" cy="17127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3350">
            <a:spAutoFit/>
          </a:bodyPr>
          <a:lstStyle/>
          <a:p>
            <a:pPr indent="3175" lvl="0" marL="297180" marR="290830" rtl="0" algn="ctr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Se adotarmos uma abordagem integrada para a gerência dos experimentos, a vida do cientista seria facilitada.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bb44f228d_0_65"/>
          <p:cNvSpPr txBox="1"/>
          <p:nvPr>
            <p:ph type="ctrTitle"/>
          </p:nvPr>
        </p:nvSpPr>
        <p:spPr>
          <a:xfrm>
            <a:off x="3650538" y="400812"/>
            <a:ext cx="18429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Objetivo</a:t>
            </a:r>
            <a:endParaRPr sz="2900"/>
          </a:p>
        </p:txBody>
      </p:sp>
      <p:sp>
        <p:nvSpPr>
          <p:cNvPr id="380" name="Google Shape;380;g5bb44f228d_0_65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Necessidade de uma ferramenta que auxilie no apoio do método científico, ajudando na documentação, compartilhamento dos dados obtidos e na facilitação da reprodução dos experimentos realizados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Desenvolvimento do PhenoManager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Simplificação de configuração de execução de simulações computacionais e facilitação na reprodução dos experimentos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Interfaces amigáveis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Integração com SciManager para gerência de projetos científicos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Integração com outros SGWfC como o SciCumulus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bb44f228d_0_190"/>
          <p:cNvSpPr/>
          <p:nvPr/>
        </p:nvSpPr>
        <p:spPr>
          <a:xfrm>
            <a:off x="0" y="0"/>
            <a:ext cx="7897500" cy="600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6" name="Google Shape;386;g5bb44f228d_0_190"/>
          <p:cNvSpPr/>
          <p:nvPr/>
        </p:nvSpPr>
        <p:spPr>
          <a:xfrm>
            <a:off x="7327392" y="0"/>
            <a:ext cx="1816500" cy="597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7" name="Google Shape;387;g5bb44f228d_0_190"/>
          <p:cNvSpPr txBox="1"/>
          <p:nvPr>
            <p:ph type="title"/>
          </p:nvPr>
        </p:nvSpPr>
        <p:spPr>
          <a:xfrm>
            <a:off x="403650" y="425375"/>
            <a:ext cx="8051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Modelo de dados de Hipótese Científica</a:t>
            </a:r>
            <a:endParaRPr sz="2900"/>
          </a:p>
        </p:txBody>
      </p:sp>
      <p:sp>
        <p:nvSpPr>
          <p:cNvPr id="388" name="Google Shape;388;g5bb44f228d_0_190"/>
          <p:cNvSpPr txBox="1"/>
          <p:nvPr>
            <p:ph idx="12" type="sldNum"/>
          </p:nvPr>
        </p:nvSpPr>
        <p:spPr>
          <a:xfrm>
            <a:off x="8871929" y="6566080"/>
            <a:ext cx="2064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9" name="Google Shape;389;g5bb44f228d_0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0" y="953675"/>
            <a:ext cx="7374549" cy="528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5bb44f228d_0_190"/>
          <p:cNvSpPr txBox="1"/>
          <p:nvPr/>
        </p:nvSpPr>
        <p:spPr>
          <a:xfrm>
            <a:off x="7092200" y="1084475"/>
            <a:ext cx="1975500" cy="20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noAutofit/>
          </a:bodyPr>
          <a:lstStyle/>
          <a:p>
            <a:pPr indent="0" lvl="0" marL="156210" marR="150495" rtl="0" algn="ctr">
              <a:lnSpc>
                <a:spcPct val="118333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</a:rPr>
              <a:t>* Porto, F., Costa, R. G., Moura, A. M. D. C., &amp; Gonçalves, B. (2015). </a:t>
            </a:r>
            <a:r>
              <a:rPr b="1" lang="en-US" sz="1200">
                <a:solidFill>
                  <a:srgbClr val="222222"/>
                </a:solidFill>
                <a:highlight>
                  <a:srgbClr val="FFFFFF"/>
                </a:highlight>
              </a:rPr>
              <a:t>Modeling and Implementing Scientific Hypothesis.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i="1" lang="en-US" sz="1200">
                <a:solidFill>
                  <a:srgbClr val="222222"/>
                </a:solidFill>
                <a:highlight>
                  <a:srgbClr val="FFFFFF"/>
                </a:highlight>
              </a:rPr>
              <a:t>Journal of Database Management (JDM)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-US" sz="1200">
                <a:solidFill>
                  <a:srgbClr val="222222"/>
                </a:solidFill>
                <a:highlight>
                  <a:srgbClr val="FFFFFF"/>
                </a:highlight>
              </a:rPr>
              <a:t>26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</a:rPr>
              <a:t>(2), 1-13.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"/>
          <p:cNvSpPr/>
          <p:nvPr/>
        </p:nvSpPr>
        <p:spPr>
          <a:xfrm>
            <a:off x="0" y="0"/>
            <a:ext cx="7897368" cy="6004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6" name="Google Shape;396;p17"/>
          <p:cNvSpPr/>
          <p:nvPr/>
        </p:nvSpPr>
        <p:spPr>
          <a:xfrm>
            <a:off x="7327392" y="0"/>
            <a:ext cx="1816607" cy="5974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7" name="Google Shape;397;p17"/>
          <p:cNvSpPr txBox="1"/>
          <p:nvPr>
            <p:ph type="title"/>
          </p:nvPr>
        </p:nvSpPr>
        <p:spPr>
          <a:xfrm>
            <a:off x="1036207" y="425375"/>
            <a:ext cx="6824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Ciclo de Vida do Experimento</a:t>
            </a:r>
            <a:endParaRPr sz="2900"/>
          </a:p>
        </p:txBody>
      </p:sp>
      <p:sp>
        <p:nvSpPr>
          <p:cNvPr id="398" name="Google Shape;398;p17"/>
          <p:cNvSpPr/>
          <p:nvPr/>
        </p:nvSpPr>
        <p:spPr>
          <a:xfrm>
            <a:off x="1423425" y="975350"/>
            <a:ext cx="6335100" cy="5422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bb44f228d_0_135"/>
          <p:cNvSpPr/>
          <p:nvPr/>
        </p:nvSpPr>
        <p:spPr>
          <a:xfrm>
            <a:off x="0" y="0"/>
            <a:ext cx="7897500" cy="600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4" name="Google Shape;404;g5bb44f228d_0_135"/>
          <p:cNvSpPr/>
          <p:nvPr/>
        </p:nvSpPr>
        <p:spPr>
          <a:xfrm>
            <a:off x="7327392" y="0"/>
            <a:ext cx="1816500" cy="597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5" name="Google Shape;405;g5bb44f228d_0_135"/>
          <p:cNvSpPr txBox="1"/>
          <p:nvPr>
            <p:ph type="title"/>
          </p:nvPr>
        </p:nvSpPr>
        <p:spPr>
          <a:xfrm>
            <a:off x="1010998" y="433221"/>
            <a:ext cx="6824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Ciclo de Vida do Projeto</a:t>
            </a:r>
            <a:endParaRPr sz="2900"/>
          </a:p>
        </p:txBody>
      </p:sp>
      <p:sp>
        <p:nvSpPr>
          <p:cNvPr id="406" name="Google Shape;406;g5bb44f228d_0_135"/>
          <p:cNvSpPr txBox="1"/>
          <p:nvPr>
            <p:ph idx="12" type="sldNum"/>
          </p:nvPr>
        </p:nvSpPr>
        <p:spPr>
          <a:xfrm>
            <a:off x="8871929" y="6566080"/>
            <a:ext cx="2064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g5bb44f228d_0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725" y="1087825"/>
            <a:ext cx="5604624" cy="47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bb44f228d_0_171"/>
          <p:cNvSpPr txBox="1"/>
          <p:nvPr>
            <p:ph type="ctrTitle"/>
          </p:nvPr>
        </p:nvSpPr>
        <p:spPr>
          <a:xfrm>
            <a:off x="2807299" y="400800"/>
            <a:ext cx="34122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SciManager</a:t>
            </a:r>
            <a:endParaRPr sz="2900"/>
          </a:p>
        </p:txBody>
      </p:sp>
      <p:sp>
        <p:nvSpPr>
          <p:cNvPr id="413" name="Google Shape;413;g5bb44f228d_0_171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Ferramenta para gerência de projetos científicos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Acompanhamento de métricas de performance do usuário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Quadro de tarefas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Integração com SciCumulus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5bb44f228d_0_171"/>
          <p:cNvSpPr txBox="1"/>
          <p:nvPr/>
        </p:nvSpPr>
        <p:spPr>
          <a:xfrm>
            <a:off x="1293150" y="4916875"/>
            <a:ext cx="6708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noAutofit/>
          </a:bodyPr>
          <a:lstStyle/>
          <a:p>
            <a:pPr indent="0" lvl="0" marL="156210" marR="150495" rtl="0" algn="ctr">
              <a:lnSpc>
                <a:spcPct val="118333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</a:rPr>
              <a:t>* 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</a:rPr>
              <a:t>Ramos, L. S., Ocaña, K. A., &amp; de Oliveira, D. (2016, May). </a:t>
            </a:r>
            <a:r>
              <a:rPr b="1" lang="en-US" sz="1200">
                <a:solidFill>
                  <a:srgbClr val="222222"/>
                </a:solidFill>
                <a:highlight>
                  <a:srgbClr val="FFFFFF"/>
                </a:highlight>
              </a:rPr>
              <a:t>Um sistema de informação para gerência de projetos científicos baseados em simulações computacionais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</a:rPr>
              <a:t>. In </a:t>
            </a:r>
            <a:r>
              <a:rPr i="1" lang="en-US" sz="1200">
                <a:solidFill>
                  <a:srgbClr val="222222"/>
                </a:solidFill>
                <a:highlight>
                  <a:srgbClr val="FFFFFF"/>
                </a:highlight>
              </a:rPr>
              <a:t>Anais do XII Simpósio Brasileiro de Sistemas de Informação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</a:rPr>
              <a:t> (pp. 216-223). SBC.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bb44f228d_0_207"/>
          <p:cNvSpPr txBox="1"/>
          <p:nvPr>
            <p:ph type="ctrTitle"/>
          </p:nvPr>
        </p:nvSpPr>
        <p:spPr>
          <a:xfrm>
            <a:off x="2807299" y="400800"/>
            <a:ext cx="34122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SciManager</a:t>
            </a:r>
            <a:endParaRPr sz="2900"/>
          </a:p>
        </p:txBody>
      </p:sp>
      <p:sp>
        <p:nvSpPr>
          <p:cNvPr id="420" name="Google Shape;420;g5bb44f228d_0_207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/>
              <a:t>Acompanhamento de métricas de performance do usuário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g5bb44f228d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4" y="1778252"/>
            <a:ext cx="8743202" cy="446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0" y="0"/>
            <a:ext cx="7897368" cy="6004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" name="Google Shape;104;p6"/>
          <p:cNvSpPr/>
          <p:nvPr/>
        </p:nvSpPr>
        <p:spPr>
          <a:xfrm>
            <a:off x="7327392" y="0"/>
            <a:ext cx="1816607" cy="5974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" name="Google Shape;105;p6"/>
          <p:cNvSpPr txBox="1"/>
          <p:nvPr>
            <p:ph type="title"/>
          </p:nvPr>
        </p:nvSpPr>
        <p:spPr>
          <a:xfrm>
            <a:off x="1918017" y="430463"/>
            <a:ext cx="53079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Ciência Experimental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0" y="1563624"/>
            <a:ext cx="9144000" cy="45445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bb44f228d_0_183"/>
          <p:cNvSpPr txBox="1"/>
          <p:nvPr>
            <p:ph type="ctrTitle"/>
          </p:nvPr>
        </p:nvSpPr>
        <p:spPr>
          <a:xfrm>
            <a:off x="2807299" y="400800"/>
            <a:ext cx="34122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SciManager</a:t>
            </a:r>
            <a:endParaRPr sz="2900"/>
          </a:p>
        </p:txBody>
      </p:sp>
      <p:sp>
        <p:nvSpPr>
          <p:cNvPr id="427" name="Google Shape;427;g5bb44f228d_0_183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Quadro de tarefas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g5bb44f228d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78" y="1756382"/>
            <a:ext cx="8792476" cy="45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bb44f228d_0_215"/>
          <p:cNvSpPr txBox="1"/>
          <p:nvPr>
            <p:ph type="ctrTitle"/>
          </p:nvPr>
        </p:nvSpPr>
        <p:spPr>
          <a:xfrm>
            <a:off x="1807175" y="400800"/>
            <a:ext cx="5496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SGWfC - SciCumulus</a:t>
            </a:r>
            <a:endParaRPr sz="2900"/>
          </a:p>
        </p:txBody>
      </p:sp>
      <p:sp>
        <p:nvSpPr>
          <p:cNvPr id="434" name="Google Shape;434;g5bb44f228d_0_215"/>
          <p:cNvSpPr txBox="1"/>
          <p:nvPr>
            <p:ph idx="1" type="subTitle"/>
          </p:nvPr>
        </p:nvSpPr>
        <p:spPr>
          <a:xfrm>
            <a:off x="76100" y="1284047"/>
            <a:ext cx="8991900" cy="148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Um mediador para execução de workflows para nuvem que tem como objetivo conectar o SGWfC com o ambiente de nuvem para oferecer apoio à execução de workflows científicos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g5bb44f228d_0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950" y="2726837"/>
            <a:ext cx="3580300" cy="20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5bb44f228d_0_215"/>
          <p:cNvSpPr txBox="1"/>
          <p:nvPr/>
        </p:nvSpPr>
        <p:spPr>
          <a:xfrm>
            <a:off x="991300" y="4976425"/>
            <a:ext cx="67830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noAutofit/>
          </a:bodyPr>
          <a:lstStyle/>
          <a:p>
            <a:pPr indent="0" lvl="0" marL="156210" marR="150495" rtl="0" algn="ctr">
              <a:lnSpc>
                <a:spcPct val="118333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* </a:t>
            </a:r>
            <a:r>
              <a:rPr lang="en-US" sz="1200">
                <a:solidFill>
                  <a:schemeClr val="dk1"/>
                </a:solidFill>
              </a:rPr>
              <a:t>OLIVEIRA, D.; OGASAWARA, E.; BAIAO, F.; MATTOSO, M. L. Q. . SciCumulus: </a:t>
            </a:r>
            <a:r>
              <a:rPr b="1" lang="en-US" sz="1200">
                <a:solidFill>
                  <a:schemeClr val="dk1"/>
                </a:solidFill>
              </a:rPr>
              <a:t>A Lightweight Cloud Middleware to Explore Many Task Computing Paradigm in Scientific Workflows</a:t>
            </a:r>
            <a:r>
              <a:rPr lang="en-US" sz="1200">
                <a:solidFill>
                  <a:schemeClr val="dk1"/>
                </a:solidFill>
              </a:rPr>
              <a:t>. In: The 3rd IEEE CLOUD 2010, Miami. Proc. of the 3rd IEEE CLOUD, 2010. p. 378-385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5bb44f228d_0_215"/>
          <p:cNvSpPr txBox="1"/>
          <p:nvPr/>
        </p:nvSpPr>
        <p:spPr>
          <a:xfrm>
            <a:off x="101075" y="2858525"/>
            <a:ext cx="54966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>
                <a:solidFill>
                  <a:schemeClr val="dk1"/>
                </a:solidFill>
              </a:rPr>
              <a:t>E</a:t>
            </a:r>
            <a:r>
              <a:rPr lang="en-US" sz="1800">
                <a:solidFill>
                  <a:schemeClr val="dk1"/>
                </a:solidFill>
              </a:rPr>
              <a:t>scalonamento adaptativo de workflows científicos em nuvens, considerando o tempo, custo e confiabilidade do ambiente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"/>
          <p:cNvSpPr/>
          <p:nvPr/>
        </p:nvSpPr>
        <p:spPr>
          <a:xfrm>
            <a:off x="0" y="0"/>
            <a:ext cx="7897368" cy="6004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3" name="Google Shape;443;p18"/>
          <p:cNvSpPr/>
          <p:nvPr/>
        </p:nvSpPr>
        <p:spPr>
          <a:xfrm>
            <a:off x="7327392" y="0"/>
            <a:ext cx="1816607" cy="5974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4" name="Google Shape;444;p18"/>
          <p:cNvSpPr/>
          <p:nvPr/>
        </p:nvSpPr>
        <p:spPr>
          <a:xfrm>
            <a:off x="820351" y="1428096"/>
            <a:ext cx="7461000" cy="4446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18"/>
          <p:cNvSpPr txBox="1"/>
          <p:nvPr>
            <p:ph type="title"/>
          </p:nvPr>
        </p:nvSpPr>
        <p:spPr>
          <a:xfrm>
            <a:off x="2366168" y="415312"/>
            <a:ext cx="4410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Tipos de Proveniência</a:t>
            </a:r>
            <a:endParaRPr sz="2900"/>
          </a:p>
        </p:txBody>
      </p:sp>
      <p:sp>
        <p:nvSpPr>
          <p:cNvPr id="446" name="Google Shape;446;p18"/>
          <p:cNvSpPr txBox="1"/>
          <p:nvPr>
            <p:ph idx="12" type="sldNum"/>
          </p:nvPr>
        </p:nvSpPr>
        <p:spPr>
          <a:xfrm>
            <a:off x="8871929" y="6566080"/>
            <a:ext cx="206375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b44f228d_0_244"/>
          <p:cNvSpPr txBox="1"/>
          <p:nvPr>
            <p:ph type="ctrTitle"/>
          </p:nvPr>
        </p:nvSpPr>
        <p:spPr>
          <a:xfrm>
            <a:off x="3109874" y="426574"/>
            <a:ext cx="27819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00"/>
              <a:t>Research Objects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452" name="Google Shape;452;g5bb44f228d_0_244"/>
          <p:cNvSpPr txBox="1"/>
          <p:nvPr>
            <p:ph idx="1" type="subTitle"/>
          </p:nvPr>
        </p:nvSpPr>
        <p:spPr>
          <a:xfrm>
            <a:off x="76050" y="1258821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Agregação de recursos que agrupam o conteúdo do trabalho de pesquisa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Artefatos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Dados de proveniência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Bibliografias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Exemplos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Reusabilidade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Reprodutividade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g5bb44f228d_0_244"/>
          <p:cNvPicPr preferRelativeResize="0"/>
          <p:nvPr/>
        </p:nvPicPr>
        <p:blipFill rotWithShape="1">
          <a:blip r:embed="rId3">
            <a:alphaModFix/>
          </a:blip>
          <a:srcRect b="26750" l="36772" r="10673" t="41196"/>
          <a:stretch/>
        </p:blipFill>
        <p:spPr>
          <a:xfrm>
            <a:off x="2127075" y="4812425"/>
            <a:ext cx="3109674" cy="14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5bb44f228d_0_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601" y="1915313"/>
            <a:ext cx="3885400" cy="30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bb44f228d_0_612"/>
          <p:cNvSpPr txBox="1"/>
          <p:nvPr>
            <p:ph type="ctrTitle"/>
          </p:nvPr>
        </p:nvSpPr>
        <p:spPr>
          <a:xfrm>
            <a:off x="520775" y="400800"/>
            <a:ext cx="80352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Ambientes de Processamento de Alto Desempenho (PADs)</a:t>
            </a:r>
            <a:endParaRPr sz="2900"/>
          </a:p>
        </p:txBody>
      </p:sp>
      <p:sp>
        <p:nvSpPr>
          <p:cNvPr id="460" name="Google Shape;460;g5bb44f228d_0_612"/>
          <p:cNvSpPr txBox="1"/>
          <p:nvPr>
            <p:ph idx="1" type="subTitle"/>
          </p:nvPr>
        </p:nvSpPr>
        <p:spPr>
          <a:xfrm>
            <a:off x="76100" y="1429200"/>
            <a:ext cx="8991900" cy="48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Clusters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Grade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Ambiente de Computação voluntária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Nuvem de computadores (máquinas virtuais)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Prover recursos (software e hardware) utilizando o ambiente Web para uma gama (virtualmente infinita) de usuários (AWS, Google Cloud)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Elasticidade de Recursos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Virtualização de Recursos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Personalização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Disponibilidade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g5bb44f228d_0_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188" y="1773900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bb44f228d_0_252"/>
          <p:cNvSpPr txBox="1"/>
          <p:nvPr>
            <p:ph type="ctrTitle"/>
          </p:nvPr>
        </p:nvSpPr>
        <p:spPr>
          <a:xfrm>
            <a:off x="2807299" y="400800"/>
            <a:ext cx="34122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O PhenoManager</a:t>
            </a:r>
            <a:endParaRPr sz="2900"/>
          </a:p>
        </p:txBody>
      </p:sp>
      <p:sp>
        <p:nvSpPr>
          <p:cNvPr id="467" name="Google Shape;467;g5bb44f228d_0_252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Microserviços em Java (1.8)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Utilização do Arcabouço Spring Boot para os Artefatos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Convenction Over Configuration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Banco de dados PostgreSQL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Message Broker RabitMQ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Artefato de estáticos que consume dados de APIs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bb44f228d_0_265"/>
          <p:cNvSpPr txBox="1"/>
          <p:nvPr>
            <p:ph type="ctrTitle"/>
          </p:nvPr>
        </p:nvSpPr>
        <p:spPr>
          <a:xfrm>
            <a:off x="2807299" y="400800"/>
            <a:ext cx="34122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O PhenoManager</a:t>
            </a:r>
            <a:endParaRPr sz="2900"/>
          </a:p>
        </p:txBody>
      </p:sp>
      <p:sp>
        <p:nvSpPr>
          <p:cNvPr id="473" name="Google Shape;473;g5bb44f228d_0_265"/>
          <p:cNvSpPr txBox="1"/>
          <p:nvPr>
            <p:ph idx="1" type="subTitle"/>
          </p:nvPr>
        </p:nvSpPr>
        <p:spPr>
          <a:xfrm>
            <a:off x="76100" y="1284050"/>
            <a:ext cx="61098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Frontend responsivo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adapta a qualquer tamanho de tela (viewport)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Tamanho dos componentes baseado em porcentagens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Arcabouço Twitter Bootstrap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g5bb44f228d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012" y="877226"/>
            <a:ext cx="2928000" cy="54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bb44f228d_0_259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Arquitetura</a:t>
            </a:r>
            <a:endParaRPr sz="2900"/>
          </a:p>
        </p:txBody>
      </p:sp>
      <p:sp>
        <p:nvSpPr>
          <p:cNvPr id="480" name="Google Shape;480;g5bb44f228d_0_259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g5bb44f228d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0" y="1490975"/>
            <a:ext cx="8695601" cy="413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bb44f228d_0_272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Funcionalidades - Login</a:t>
            </a:r>
            <a:endParaRPr sz="2900"/>
          </a:p>
        </p:txBody>
      </p:sp>
      <p:sp>
        <p:nvSpPr>
          <p:cNvPr id="487" name="Google Shape;487;g5bb44f228d_0_272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g5bb44f228d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0113"/>
            <a:ext cx="9143999" cy="467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bb44f228d_0_279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Dashboard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494" name="Google Shape;494;g5bb44f228d_0_279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g5bb44f228d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8590"/>
            <a:ext cx="9144000" cy="472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/>
          <p:nvPr/>
        </p:nvSpPr>
        <p:spPr>
          <a:xfrm>
            <a:off x="0" y="0"/>
            <a:ext cx="7897368" cy="6004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" name="Google Shape;112;p7"/>
          <p:cNvSpPr/>
          <p:nvPr/>
        </p:nvSpPr>
        <p:spPr>
          <a:xfrm>
            <a:off x="7327392" y="0"/>
            <a:ext cx="1816607" cy="5974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" name="Google Shape;113;p7"/>
          <p:cNvSpPr txBox="1"/>
          <p:nvPr>
            <p:ph type="title"/>
          </p:nvPr>
        </p:nvSpPr>
        <p:spPr>
          <a:xfrm>
            <a:off x="535924" y="455676"/>
            <a:ext cx="3908425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Ciência Teórica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140207" y="1417319"/>
            <a:ext cx="4797552" cy="37947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" name="Google Shape;115;p7"/>
          <p:cNvSpPr/>
          <p:nvPr/>
        </p:nvSpPr>
        <p:spPr>
          <a:xfrm>
            <a:off x="4888991" y="844296"/>
            <a:ext cx="4255008" cy="54894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bb44f228d_0_430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Gerência de Usuários</a:t>
            </a:r>
            <a:endParaRPr sz="2900"/>
          </a:p>
        </p:txBody>
      </p:sp>
      <p:sp>
        <p:nvSpPr>
          <p:cNvPr id="501" name="Google Shape;501;g5bb44f228d_0_430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g5bb44f228d_0_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4241"/>
            <a:ext cx="9144000" cy="472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bb44f228d_0_438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Gerência de Times e Grupos de Usuários</a:t>
            </a:r>
            <a:endParaRPr sz="2900"/>
          </a:p>
        </p:txBody>
      </p:sp>
      <p:sp>
        <p:nvSpPr>
          <p:cNvPr id="508" name="Google Shape;508;g5bb44f228d_0_438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g5bb44f228d_0_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7904"/>
            <a:ext cx="9143999" cy="364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bb44f228d_0_445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Permissionamento de cada entidade</a:t>
            </a:r>
            <a:endParaRPr sz="2900"/>
          </a:p>
        </p:txBody>
      </p:sp>
      <p:sp>
        <p:nvSpPr>
          <p:cNvPr id="515" name="Google Shape;515;g5bb44f228d_0_445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g5bb44f228d_0_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4077"/>
            <a:ext cx="9144000" cy="424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bb44f228d_0_452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Gerência de Projetos</a:t>
            </a:r>
            <a:endParaRPr sz="2900"/>
          </a:p>
        </p:txBody>
      </p:sp>
      <p:sp>
        <p:nvSpPr>
          <p:cNvPr id="522" name="Google Shape;522;g5bb44f228d_0_452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g5bb44f228d_0_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2687"/>
            <a:ext cx="9143998" cy="471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bb44f228d_0_459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Detalhes do Projeto</a:t>
            </a:r>
            <a:endParaRPr sz="2900"/>
          </a:p>
        </p:txBody>
      </p:sp>
      <p:sp>
        <p:nvSpPr>
          <p:cNvPr id="529" name="Google Shape;529;g5bb44f228d_0_459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g5bb44f228d_0_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192"/>
            <a:ext cx="9144000" cy="471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bb44f228d_0_466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/>
              <a:t>Detalhes do Fenômeno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536" name="Google Shape;536;g5bb44f228d_0_466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g5bb44f228d_0_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6427"/>
            <a:ext cx="9143998" cy="47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bb44f228d_0_473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Detalhes da Hipótese</a:t>
            </a:r>
            <a:endParaRPr sz="2900"/>
          </a:p>
        </p:txBody>
      </p:sp>
      <p:sp>
        <p:nvSpPr>
          <p:cNvPr id="543" name="Google Shape;543;g5bb44f228d_0_473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g5bb44f228d_0_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0036"/>
            <a:ext cx="9144001" cy="472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bb44f228d_0_481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Criação de Hipótese filha</a:t>
            </a:r>
            <a:endParaRPr sz="2900"/>
          </a:p>
        </p:txBody>
      </p:sp>
      <p:sp>
        <p:nvSpPr>
          <p:cNvPr id="550" name="Google Shape;550;g5bb44f228d_0_481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g5bb44f228d_0_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3948"/>
            <a:ext cx="9143999" cy="508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bb44f228d_0_488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Detalhes de Experimento</a:t>
            </a:r>
            <a:endParaRPr sz="2900"/>
          </a:p>
        </p:txBody>
      </p:sp>
      <p:sp>
        <p:nvSpPr>
          <p:cNvPr id="557" name="Google Shape;557;g5bb44f228d_0_488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g5bb44f228d_0_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620"/>
            <a:ext cx="9144001" cy="4691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bb44f228d_0_495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Itens de validação</a:t>
            </a:r>
            <a:endParaRPr sz="2900"/>
          </a:p>
        </p:txBody>
      </p:sp>
      <p:sp>
        <p:nvSpPr>
          <p:cNvPr id="564" name="Google Shape;564;g5bb44f228d_0_495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g5bb44f228d_0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6487"/>
            <a:ext cx="9143998" cy="471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/>
          <p:nvPr/>
        </p:nvSpPr>
        <p:spPr>
          <a:xfrm>
            <a:off x="0" y="0"/>
            <a:ext cx="7897368" cy="6004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7327392" y="0"/>
            <a:ext cx="1816607" cy="5974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" name="Google Shape;122;p8"/>
          <p:cNvSpPr txBox="1"/>
          <p:nvPr>
            <p:ph type="title"/>
          </p:nvPr>
        </p:nvSpPr>
        <p:spPr>
          <a:xfrm>
            <a:off x="535924" y="422058"/>
            <a:ext cx="5774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Ciência Computacional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219456" y="1389888"/>
            <a:ext cx="4800600" cy="2444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4114800" y="3279647"/>
            <a:ext cx="4916424" cy="29016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4888991" y="1078991"/>
            <a:ext cx="4035600" cy="3474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326136" y="3968496"/>
            <a:ext cx="3685032" cy="22128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bb44f228d_0_504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Validando um item</a:t>
            </a:r>
            <a:endParaRPr sz="2900"/>
          </a:p>
        </p:txBody>
      </p:sp>
      <p:sp>
        <p:nvSpPr>
          <p:cNvPr id="571" name="Google Shape;571;g5bb44f228d_0_504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g5bb44f228d_0_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1968"/>
            <a:ext cx="9143999" cy="378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bb44f228d_0_628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Tipos de Modelo Computacional</a:t>
            </a:r>
            <a:endParaRPr sz="2900"/>
          </a:p>
        </p:txBody>
      </p:sp>
      <p:sp>
        <p:nvSpPr>
          <p:cNvPr id="578" name="Google Shape;578;g5bb44f228d_0_628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Script (Executável)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Comando (Bash)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Workflow (Código + SGWfC)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HTTP (REST ou SOAP)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bb44f228d_0_511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O PhenoManager - Funcionalidades</a:t>
            </a:r>
            <a:endParaRPr sz="2900"/>
          </a:p>
        </p:txBody>
      </p:sp>
      <p:sp>
        <p:nvSpPr>
          <p:cNvPr id="584" name="Google Shape;584;g5bb44f228d_0_511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g5bb44f228d_0_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625" y="1363125"/>
            <a:ext cx="9821024" cy="443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bb44f228d_0_640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O PhenoManager - Funcionalidades</a:t>
            </a:r>
            <a:endParaRPr sz="2900"/>
          </a:p>
        </p:txBody>
      </p:sp>
      <p:sp>
        <p:nvSpPr>
          <p:cNvPr id="591" name="Google Shape;591;g5bb44f228d_0_640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g5bb44f228d_0_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6129"/>
            <a:ext cx="9143999" cy="486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b44f228d_0_532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Configuração de Executor</a:t>
            </a:r>
            <a:endParaRPr sz="2900"/>
          </a:p>
        </p:txBody>
      </p:sp>
      <p:sp>
        <p:nvSpPr>
          <p:cNvPr id="598" name="Google Shape;598;g5bb44f228d_0_532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g5bb44f228d_0_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75" y="931150"/>
            <a:ext cx="7505150" cy="55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bb44f228d_0_653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/>
              <a:t>Configuração de Executor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605" name="Google Shape;605;g5bb44f228d_0_653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g5bb44f228d_0_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920" y="885794"/>
            <a:ext cx="4697750" cy="561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bb44f228d_0_539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/>
              <a:t>Configuração de Parâmetros do Executor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612" name="Google Shape;612;g5bb44f228d_0_539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g5bb44f228d_0_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7637"/>
            <a:ext cx="9143998" cy="471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bb44f228d_0_660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Tipos de </a:t>
            </a:r>
            <a:r>
              <a:rPr lang="en-US" sz="2900"/>
              <a:t>Ambientes</a:t>
            </a:r>
            <a:endParaRPr sz="2900"/>
          </a:p>
        </p:txBody>
      </p:sp>
      <p:sp>
        <p:nvSpPr>
          <p:cNvPr id="619" name="Google Shape;619;g5bb44f228d_0_660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Cloud (Amazon AWS)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Cluster (LNCC)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SSH simples em uma máquina pessoal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bb44f228d_0_518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/>
              <a:t>Configuração de Ambiente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625" name="Google Shape;625;g5bb44f228d_0_518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g5bb44f228d_0_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22" y="870738"/>
            <a:ext cx="6841425" cy="56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bb44f228d_0_525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/>
              <a:t>Configuração de Ambiente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632" name="Google Shape;632;g5bb44f228d_0_525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g5bb44f228d_0_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700" y="861325"/>
            <a:ext cx="4655725" cy="56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/>
          <p:nvPr/>
        </p:nvSpPr>
        <p:spPr>
          <a:xfrm>
            <a:off x="0" y="0"/>
            <a:ext cx="7897368" cy="6004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" name="Google Shape;132;p9"/>
          <p:cNvSpPr/>
          <p:nvPr/>
        </p:nvSpPr>
        <p:spPr>
          <a:xfrm>
            <a:off x="7327392" y="0"/>
            <a:ext cx="1816607" cy="5974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577946" y="422058"/>
            <a:ext cx="79560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Exploração de Dados (eScience)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316991" y="1417319"/>
            <a:ext cx="4846320" cy="48432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5236464" y="1786127"/>
            <a:ext cx="3813047" cy="38130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bb44f228d_0_547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/>
              <a:t>Configuração de Extratores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639" name="Google Shape;639;g5bb44f228d_0_547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g5bb44f228d_0_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13" y="869650"/>
            <a:ext cx="8139281" cy="54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bb44f228d_0_560"/>
          <p:cNvSpPr/>
          <p:nvPr/>
        </p:nvSpPr>
        <p:spPr>
          <a:xfrm>
            <a:off x="0" y="0"/>
            <a:ext cx="7897500" cy="600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6" name="Google Shape;646;g5bb44f228d_0_560"/>
          <p:cNvSpPr/>
          <p:nvPr/>
        </p:nvSpPr>
        <p:spPr>
          <a:xfrm>
            <a:off x="7327392" y="0"/>
            <a:ext cx="1816500" cy="597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7" name="Google Shape;647;g5bb44f228d_0_560"/>
          <p:cNvSpPr/>
          <p:nvPr/>
        </p:nvSpPr>
        <p:spPr>
          <a:xfrm>
            <a:off x="744726" y="1095996"/>
            <a:ext cx="7461000" cy="4446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8" name="Google Shape;648;g5bb44f228d_0_560"/>
          <p:cNvSpPr txBox="1"/>
          <p:nvPr>
            <p:ph type="title"/>
          </p:nvPr>
        </p:nvSpPr>
        <p:spPr>
          <a:xfrm>
            <a:off x="1437400" y="415300"/>
            <a:ext cx="6026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Tipos de Proveniência do Extrator</a:t>
            </a:r>
            <a:endParaRPr sz="2900"/>
          </a:p>
        </p:txBody>
      </p:sp>
      <p:sp>
        <p:nvSpPr>
          <p:cNvPr id="649" name="Google Shape;649;g5bb44f228d_0_560"/>
          <p:cNvSpPr txBox="1"/>
          <p:nvPr>
            <p:ph idx="12" type="sldNum"/>
          </p:nvPr>
        </p:nvSpPr>
        <p:spPr>
          <a:xfrm>
            <a:off x="8871929" y="6566080"/>
            <a:ext cx="2064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0" name="Google Shape;650;g5bb44f228d_0_560"/>
          <p:cNvSpPr txBox="1"/>
          <p:nvPr/>
        </p:nvSpPr>
        <p:spPr>
          <a:xfrm>
            <a:off x="513693" y="3798300"/>
            <a:ext cx="8092800" cy="134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3350">
            <a:noAutofit/>
          </a:bodyPr>
          <a:lstStyle/>
          <a:p>
            <a:pPr indent="3175" lvl="0" marL="297180" marR="290830" rtl="0" algn="ctr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bb44f228d_0_554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Log de execução em tempo real</a:t>
            </a:r>
            <a:endParaRPr sz="2900"/>
          </a:p>
        </p:txBody>
      </p:sp>
      <p:sp>
        <p:nvSpPr>
          <p:cNvPr id="656" name="Google Shape;656;g5bb44f228d_0_554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g5bb44f228d_0_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405"/>
            <a:ext cx="9144000" cy="504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bb44f228d_0_577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Histórico e acompanhamento de execuções</a:t>
            </a:r>
            <a:endParaRPr sz="2900"/>
          </a:p>
        </p:txBody>
      </p:sp>
      <p:sp>
        <p:nvSpPr>
          <p:cNvPr id="663" name="Google Shape;663;g5bb44f228d_0_577"/>
          <p:cNvSpPr txBox="1"/>
          <p:nvPr>
            <p:ph idx="1" type="subTitle"/>
          </p:nvPr>
        </p:nvSpPr>
        <p:spPr>
          <a:xfrm>
            <a:off x="100000" y="12924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g5bb44f228d_0_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5711"/>
            <a:ext cx="9144001" cy="472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bb44f228d_0_590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O PhenoManager - Funcionalidades</a:t>
            </a:r>
            <a:endParaRPr sz="2900"/>
          </a:p>
        </p:txBody>
      </p:sp>
      <p:sp>
        <p:nvSpPr>
          <p:cNvPr id="670" name="Google Shape;670;g5bb44f228d_0_590"/>
          <p:cNvSpPr txBox="1"/>
          <p:nvPr>
            <p:ph idx="1" type="subTitle"/>
          </p:nvPr>
        </p:nvSpPr>
        <p:spPr>
          <a:xfrm>
            <a:off x="100000" y="1267221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g5bb44f228d_0_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976" y="148650"/>
            <a:ext cx="6428250" cy="670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bb44f228d_0_597"/>
          <p:cNvSpPr txBox="1"/>
          <p:nvPr>
            <p:ph type="ctrTitle"/>
          </p:nvPr>
        </p:nvSpPr>
        <p:spPr>
          <a:xfrm>
            <a:off x="1272100" y="400800"/>
            <a:ext cx="664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Sincronização com SciManager</a:t>
            </a:r>
            <a:endParaRPr sz="2900"/>
          </a:p>
        </p:txBody>
      </p:sp>
      <p:sp>
        <p:nvSpPr>
          <p:cNvPr id="677" name="Google Shape;677;g5bb44f228d_0_597"/>
          <p:cNvSpPr txBox="1"/>
          <p:nvPr>
            <p:ph idx="1" type="subTitle"/>
          </p:nvPr>
        </p:nvSpPr>
        <p:spPr>
          <a:xfrm>
            <a:off x="100000" y="1267221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g5bb44f228d_0_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7743"/>
            <a:ext cx="9143999" cy="353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bb44f228d_0_671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Avaliação Experimental</a:t>
            </a:r>
            <a:endParaRPr sz="2900"/>
          </a:p>
        </p:txBody>
      </p:sp>
      <p:sp>
        <p:nvSpPr>
          <p:cNvPr id="684" name="Google Shape;684;g5bb44f228d_0_671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Overhead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Qualitativo a nível de usabilidade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Consulta de dados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bb44f228d_0_676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Overhead</a:t>
            </a:r>
            <a:endParaRPr sz="2900"/>
          </a:p>
        </p:txBody>
      </p:sp>
      <p:sp>
        <p:nvSpPr>
          <p:cNvPr id="690" name="Google Shape;690;g5bb44f228d_0_676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Execução do Workflow Sciphy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500 Ativações</a:t>
            </a:r>
            <a:endParaRPr/>
          </a:p>
          <a:p>
            <a:pPr indent="-355600" lvl="0" marL="45720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Características do Ambiente (Supercomputador Santos Dumont LNCC):</a:t>
            </a:r>
            <a:endParaRPr/>
          </a:p>
          <a:p>
            <a:pPr indent="-317500" lvl="1" marL="91440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18.144 núcleos de CPU 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756 em nós computacionais</a:t>
            </a:r>
            <a:endParaRPr/>
          </a:p>
          <a:p>
            <a:pPr indent="-317500" lvl="1" marL="91440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24 núcleos por nó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5bb44f228d_0_676"/>
          <p:cNvSpPr/>
          <p:nvPr/>
        </p:nvSpPr>
        <p:spPr>
          <a:xfrm>
            <a:off x="1426463" y="1831107"/>
            <a:ext cx="5986200" cy="743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92" name="Google Shape;692;g5bb44f228d_0_6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600" y="4949449"/>
            <a:ext cx="2533950" cy="9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bb44f228d_0_687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Overhead - cenários</a:t>
            </a:r>
            <a:endParaRPr sz="2900"/>
          </a:p>
        </p:txBody>
      </p:sp>
      <p:sp>
        <p:nvSpPr>
          <p:cNvPr id="698" name="Google Shape;698;g5bb44f228d_0_687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 cenários: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Fila vazia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Fila Cheia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1000 mensagens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10 consumidores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10 threads por consumidor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bb44f228d_0_694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Overhead - Fila Vazia</a:t>
            </a:r>
            <a:endParaRPr sz="2900"/>
          </a:p>
        </p:txBody>
      </p:sp>
      <p:sp>
        <p:nvSpPr>
          <p:cNvPr id="704" name="Google Shape;704;g5bb44f228d_0_694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g5bb44f228d_0_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25" y="1456552"/>
            <a:ext cx="7527826" cy="43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/>
          <p:nvPr/>
        </p:nvSpPr>
        <p:spPr>
          <a:xfrm>
            <a:off x="152425" y="4712920"/>
            <a:ext cx="2302855" cy="159361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" name="Google Shape;141;p10"/>
          <p:cNvSpPr/>
          <p:nvPr/>
        </p:nvSpPr>
        <p:spPr>
          <a:xfrm>
            <a:off x="6001350" y="2285255"/>
            <a:ext cx="2743199" cy="1371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" name="Google Shape;142;p10"/>
          <p:cNvSpPr txBox="1"/>
          <p:nvPr>
            <p:ph type="title"/>
          </p:nvPr>
        </p:nvSpPr>
        <p:spPr>
          <a:xfrm>
            <a:off x="832275" y="424250"/>
            <a:ext cx="7068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Experimento Científico – Visão Geral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"/>
          <p:cNvSpPr/>
          <p:nvPr/>
        </p:nvSpPr>
        <p:spPr>
          <a:xfrm>
            <a:off x="4855928" y="4365104"/>
            <a:ext cx="1319764" cy="20396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" name="Google Shape;144;p10"/>
          <p:cNvSpPr txBox="1"/>
          <p:nvPr/>
        </p:nvSpPr>
        <p:spPr>
          <a:xfrm>
            <a:off x="6841078" y="4801108"/>
            <a:ext cx="2051050" cy="148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88315" lvl="0" marL="50038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...que necessita ser  processado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162560" lvl="0" marL="105410" marR="96520" rtl="0" algn="l">
              <a:lnSpc>
                <a:spcPct val="11875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em um ambiente  de alto desempenho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279400" marR="0" rtl="0" algn="l">
              <a:lnSpc>
                <a:spcPct val="1143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como um </a:t>
            </a: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cluster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93345" marR="0" rtl="0" algn="l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ou supercomputador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2240997" y="5017516"/>
            <a:ext cx="1767205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223519" lvl="0" marL="235584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Resultados finais  são analisados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0"/>
          <p:cNvSpPr txBox="1"/>
          <p:nvPr/>
        </p:nvSpPr>
        <p:spPr>
          <a:xfrm>
            <a:off x="5698194" y="1375155"/>
            <a:ext cx="3032125" cy="751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136525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Dados são analisados pelos  programas X, Y, Z que produzem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42875" marR="0" rtl="0" algn="l">
              <a:lnSpc>
                <a:spcPct val="1143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um grande volume de dados...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2922548" y="1445259"/>
            <a:ext cx="1786255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Dados são gerados  e coletados...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0"/>
          <p:cNvSpPr/>
          <p:nvPr/>
        </p:nvSpPr>
        <p:spPr>
          <a:xfrm>
            <a:off x="5004047" y="1988840"/>
            <a:ext cx="595630" cy="748665"/>
          </a:xfrm>
          <a:custGeom>
            <a:rect b="b" l="l" r="r" t="t"/>
            <a:pathLst>
              <a:path extrusionOk="0" h="748664" w="595629">
                <a:moveTo>
                  <a:pt x="297780" y="0"/>
                </a:moveTo>
                <a:lnTo>
                  <a:pt x="297780" y="187120"/>
                </a:lnTo>
                <a:lnTo>
                  <a:pt x="0" y="187120"/>
                </a:lnTo>
                <a:lnTo>
                  <a:pt x="0" y="561362"/>
                </a:lnTo>
                <a:lnTo>
                  <a:pt x="297780" y="561362"/>
                </a:lnTo>
                <a:lnTo>
                  <a:pt x="297780" y="748484"/>
                </a:lnTo>
                <a:lnTo>
                  <a:pt x="595562" y="374242"/>
                </a:lnTo>
                <a:lnTo>
                  <a:pt x="297780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" name="Google Shape;149;p10"/>
          <p:cNvSpPr/>
          <p:nvPr/>
        </p:nvSpPr>
        <p:spPr>
          <a:xfrm>
            <a:off x="5004047" y="1988840"/>
            <a:ext cx="595630" cy="748665"/>
          </a:xfrm>
          <a:custGeom>
            <a:rect b="b" l="l" r="r" t="t"/>
            <a:pathLst>
              <a:path extrusionOk="0" h="748664" w="595629">
                <a:moveTo>
                  <a:pt x="0" y="187121"/>
                </a:moveTo>
                <a:lnTo>
                  <a:pt x="297781" y="187121"/>
                </a:lnTo>
                <a:lnTo>
                  <a:pt x="297781" y="0"/>
                </a:lnTo>
                <a:lnTo>
                  <a:pt x="595562" y="374242"/>
                </a:lnTo>
                <a:lnTo>
                  <a:pt x="297781" y="748485"/>
                </a:lnTo>
                <a:lnTo>
                  <a:pt x="297781" y="561363"/>
                </a:lnTo>
                <a:lnTo>
                  <a:pt x="0" y="561363"/>
                </a:lnTo>
                <a:lnTo>
                  <a:pt x="0" y="187121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" name="Google Shape;150;p10"/>
          <p:cNvSpPr/>
          <p:nvPr/>
        </p:nvSpPr>
        <p:spPr>
          <a:xfrm>
            <a:off x="7750991" y="3714984"/>
            <a:ext cx="748665" cy="595630"/>
          </a:xfrm>
          <a:custGeom>
            <a:rect b="b" l="l" r="r" t="t"/>
            <a:pathLst>
              <a:path extrusionOk="0" h="595629" w="748665">
                <a:moveTo>
                  <a:pt x="748484" y="297780"/>
                </a:moveTo>
                <a:lnTo>
                  <a:pt x="0" y="297780"/>
                </a:lnTo>
                <a:lnTo>
                  <a:pt x="374242" y="595561"/>
                </a:lnTo>
                <a:lnTo>
                  <a:pt x="748484" y="297780"/>
                </a:lnTo>
                <a:close/>
              </a:path>
              <a:path extrusionOk="0" h="595629" w="748665">
                <a:moveTo>
                  <a:pt x="561364" y="0"/>
                </a:moveTo>
                <a:lnTo>
                  <a:pt x="187121" y="0"/>
                </a:lnTo>
                <a:lnTo>
                  <a:pt x="187121" y="297780"/>
                </a:lnTo>
                <a:lnTo>
                  <a:pt x="561364" y="297780"/>
                </a:lnTo>
                <a:lnTo>
                  <a:pt x="561364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" name="Google Shape;151;p10"/>
          <p:cNvSpPr/>
          <p:nvPr/>
        </p:nvSpPr>
        <p:spPr>
          <a:xfrm>
            <a:off x="7750991" y="3714984"/>
            <a:ext cx="748665" cy="595630"/>
          </a:xfrm>
          <a:custGeom>
            <a:rect b="b" l="l" r="r" t="t"/>
            <a:pathLst>
              <a:path extrusionOk="0" h="595629" w="748665">
                <a:moveTo>
                  <a:pt x="561363" y="0"/>
                </a:moveTo>
                <a:lnTo>
                  <a:pt x="561363" y="297781"/>
                </a:lnTo>
                <a:lnTo>
                  <a:pt x="748485" y="297781"/>
                </a:lnTo>
                <a:lnTo>
                  <a:pt x="374242" y="595562"/>
                </a:lnTo>
                <a:lnTo>
                  <a:pt x="0" y="297781"/>
                </a:lnTo>
                <a:lnTo>
                  <a:pt x="187121" y="297781"/>
                </a:lnTo>
                <a:lnTo>
                  <a:pt x="187121" y="0"/>
                </a:lnTo>
                <a:lnTo>
                  <a:pt x="561363" y="0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" name="Google Shape;152;p10"/>
          <p:cNvSpPr/>
          <p:nvPr/>
        </p:nvSpPr>
        <p:spPr>
          <a:xfrm>
            <a:off x="6208685" y="4941167"/>
            <a:ext cx="595630" cy="748665"/>
          </a:xfrm>
          <a:custGeom>
            <a:rect b="b" l="l" r="r" t="t"/>
            <a:pathLst>
              <a:path extrusionOk="0" h="748664" w="595629">
                <a:moveTo>
                  <a:pt x="297780" y="0"/>
                </a:moveTo>
                <a:lnTo>
                  <a:pt x="0" y="374243"/>
                </a:lnTo>
                <a:lnTo>
                  <a:pt x="297780" y="748485"/>
                </a:lnTo>
                <a:lnTo>
                  <a:pt x="297780" y="561364"/>
                </a:lnTo>
                <a:lnTo>
                  <a:pt x="595561" y="561364"/>
                </a:lnTo>
                <a:lnTo>
                  <a:pt x="595561" y="187121"/>
                </a:lnTo>
                <a:lnTo>
                  <a:pt x="297780" y="187121"/>
                </a:lnTo>
                <a:lnTo>
                  <a:pt x="297780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" name="Google Shape;153;p10"/>
          <p:cNvSpPr/>
          <p:nvPr/>
        </p:nvSpPr>
        <p:spPr>
          <a:xfrm>
            <a:off x="6208685" y="4941168"/>
            <a:ext cx="595630" cy="748665"/>
          </a:xfrm>
          <a:custGeom>
            <a:rect b="b" l="l" r="r" t="t"/>
            <a:pathLst>
              <a:path extrusionOk="0" h="748664" w="595629">
                <a:moveTo>
                  <a:pt x="595562" y="561363"/>
                </a:moveTo>
                <a:lnTo>
                  <a:pt x="297781" y="561363"/>
                </a:lnTo>
                <a:lnTo>
                  <a:pt x="297781" y="748485"/>
                </a:lnTo>
                <a:lnTo>
                  <a:pt x="0" y="374242"/>
                </a:lnTo>
                <a:lnTo>
                  <a:pt x="297781" y="0"/>
                </a:lnTo>
                <a:lnTo>
                  <a:pt x="297781" y="187121"/>
                </a:lnTo>
                <a:lnTo>
                  <a:pt x="595562" y="187121"/>
                </a:lnTo>
                <a:lnTo>
                  <a:pt x="595562" y="561363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" name="Google Shape;154;p10"/>
          <p:cNvSpPr/>
          <p:nvPr/>
        </p:nvSpPr>
        <p:spPr>
          <a:xfrm>
            <a:off x="4058058" y="5004826"/>
            <a:ext cx="595630" cy="748665"/>
          </a:xfrm>
          <a:custGeom>
            <a:rect b="b" l="l" r="r" t="t"/>
            <a:pathLst>
              <a:path extrusionOk="0" h="748664" w="595629">
                <a:moveTo>
                  <a:pt x="297780" y="0"/>
                </a:moveTo>
                <a:lnTo>
                  <a:pt x="0" y="374242"/>
                </a:lnTo>
                <a:lnTo>
                  <a:pt x="297780" y="748484"/>
                </a:lnTo>
                <a:lnTo>
                  <a:pt x="297780" y="561362"/>
                </a:lnTo>
                <a:lnTo>
                  <a:pt x="595561" y="561362"/>
                </a:lnTo>
                <a:lnTo>
                  <a:pt x="595561" y="187120"/>
                </a:lnTo>
                <a:lnTo>
                  <a:pt x="297780" y="187120"/>
                </a:lnTo>
                <a:lnTo>
                  <a:pt x="297780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" name="Google Shape;155;p10"/>
          <p:cNvSpPr/>
          <p:nvPr/>
        </p:nvSpPr>
        <p:spPr>
          <a:xfrm>
            <a:off x="4058058" y="5004825"/>
            <a:ext cx="595630" cy="748665"/>
          </a:xfrm>
          <a:custGeom>
            <a:rect b="b" l="l" r="r" t="t"/>
            <a:pathLst>
              <a:path extrusionOk="0" h="748664" w="595629">
                <a:moveTo>
                  <a:pt x="595562" y="561363"/>
                </a:moveTo>
                <a:lnTo>
                  <a:pt x="297781" y="561363"/>
                </a:lnTo>
                <a:lnTo>
                  <a:pt x="297781" y="748485"/>
                </a:lnTo>
                <a:lnTo>
                  <a:pt x="0" y="374242"/>
                </a:lnTo>
                <a:lnTo>
                  <a:pt x="297781" y="0"/>
                </a:lnTo>
                <a:lnTo>
                  <a:pt x="297781" y="187121"/>
                </a:lnTo>
                <a:lnTo>
                  <a:pt x="595562" y="187121"/>
                </a:lnTo>
                <a:lnTo>
                  <a:pt x="595562" y="561363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" name="Google Shape;156;p10"/>
          <p:cNvSpPr/>
          <p:nvPr/>
        </p:nvSpPr>
        <p:spPr>
          <a:xfrm>
            <a:off x="152425" y="1427299"/>
            <a:ext cx="2302800" cy="1532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" name="Google Shape;157;p10"/>
          <p:cNvSpPr/>
          <p:nvPr/>
        </p:nvSpPr>
        <p:spPr>
          <a:xfrm>
            <a:off x="1715029" y="2567828"/>
            <a:ext cx="2667000" cy="1714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bb44f228d_0_700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Overhead - Fila Cheia</a:t>
            </a:r>
            <a:endParaRPr sz="2900"/>
          </a:p>
        </p:txBody>
      </p:sp>
      <p:sp>
        <p:nvSpPr>
          <p:cNvPr id="711" name="Google Shape;711;g5bb44f228d_0_700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g5bb44f228d_0_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932" y="1397280"/>
            <a:ext cx="7268099" cy="42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bb44f228d_0_714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Qualitativo</a:t>
            </a:r>
            <a:endParaRPr sz="2900"/>
          </a:p>
        </p:txBody>
      </p:sp>
      <p:sp>
        <p:nvSpPr>
          <p:cNvPr id="718" name="Google Shape;718;g5bb44f228d_0_714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 forma a avaliar a abordagem proposta foi utilizado o modelo de avaliação denominado TAM (Technology Acceptance Model)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Avaliar a receptividade/comportamento de um usuário no que se refere a utilidade e a facilidade da tecnologia/ferramenta que está sendo proposta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Utilidade refere-se ao quanto o usuário acredita que a abordagem proposta o auxiliará em suas tarefas e a facilidade se refere ao quão fácil/simples será utilizar tal abordagem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5bb44f228d_0_720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Qualitativo</a:t>
            </a:r>
            <a:endParaRPr sz="2900"/>
          </a:p>
        </p:txBody>
      </p:sp>
      <p:sp>
        <p:nvSpPr>
          <p:cNvPr id="724" name="Google Shape;724;g5bb44f228d_0_720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Criação de um questionário indagando: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qualidade do treinamento (T)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facilidade de uso do PhenoManager (F)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Utilidade do PhenoManager (U)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Candidatos que participaram da avaliação: alunos da graduação e pós graduação com um mínimo conhecimento prévio sobre o domínio abordado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bb44f228d_0_726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Qualitativo</a:t>
            </a:r>
            <a:endParaRPr sz="2900"/>
          </a:p>
        </p:txBody>
      </p:sp>
      <p:sp>
        <p:nvSpPr>
          <p:cNvPr id="730" name="Google Shape;730;g5bb44f228d_0_726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Respostas possíveis: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a) Discordo totalmente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b) Discordo Parcialmente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c) Neutro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d) Concordo Parcialmente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e) Concordo totalmente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5bb44f228d_0_735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/>
              <a:t>Treinamento</a:t>
            </a:r>
            <a:endParaRPr sz="2900"/>
          </a:p>
        </p:txBody>
      </p:sp>
      <p:sp>
        <p:nvSpPr>
          <p:cNvPr id="736" name="Google Shape;736;g5bb44f228d_0_735"/>
          <p:cNvSpPr txBox="1"/>
          <p:nvPr>
            <p:ph idx="1" type="subTitle"/>
          </p:nvPr>
        </p:nvSpPr>
        <p:spPr>
          <a:xfrm>
            <a:off x="152100" y="100529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37" name="Google Shape;737;g5bb44f228d_0_735"/>
          <p:cNvGraphicFramePr/>
          <p:nvPr/>
        </p:nvGraphicFramePr>
        <p:xfrm>
          <a:off x="952500" y="142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{9A9E1AEE-09D6-4609-9B5C-91677E492DA7}</a:tableStyleId>
              </a:tblPr>
              <a:tblGrid>
                <a:gridCol w="787450"/>
                <a:gridCol w="6451550"/>
              </a:tblGrid>
              <a:tr h="45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Questão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9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 treinamento oferecido pelos avaliadores foi completo?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 treinamento me ofereceu subsidios para utilizar o PhenoManager?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 treinamento foi adequado em relação ao tempo e ao detalhamento?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bb44f228d_0_747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Treinamento</a:t>
            </a:r>
            <a:endParaRPr sz="2900"/>
          </a:p>
        </p:txBody>
      </p:sp>
      <p:pic>
        <p:nvPicPr>
          <p:cNvPr descr="figure3.png" id="743" name="Google Shape;743;g5bb44f228d_0_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75" y="1145975"/>
            <a:ext cx="7499025" cy="45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44f228d_0_760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/>
              <a:t>Facilidade</a:t>
            </a:r>
            <a:endParaRPr sz="2900"/>
          </a:p>
        </p:txBody>
      </p:sp>
      <p:sp>
        <p:nvSpPr>
          <p:cNvPr id="749" name="Google Shape;749;g5bb44f228d_0_760"/>
          <p:cNvSpPr txBox="1"/>
          <p:nvPr>
            <p:ph idx="1" type="subTitle"/>
          </p:nvPr>
        </p:nvSpPr>
        <p:spPr>
          <a:xfrm>
            <a:off x="152100" y="100529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50" name="Google Shape;750;g5bb44f228d_0_760"/>
          <p:cNvGraphicFramePr/>
          <p:nvPr/>
        </p:nvGraphicFramePr>
        <p:xfrm>
          <a:off x="952500" y="9352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{9A9E1AEE-09D6-4609-9B5C-91677E492DA7}</a:tableStyleId>
              </a:tblPr>
              <a:tblGrid>
                <a:gridCol w="787450"/>
                <a:gridCol w="6451550"/>
              </a:tblGrid>
              <a:tr h="4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Questão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9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Você gostou de utilizar o PhenoManager?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 acesso ao PhenoManager é simples?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Utilizar o PhenoManager é uma boa idéia?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As funcionalidades no PhenoManager são simples de serem compreendidas?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É fácil encontrar as informações que desejo no PhenoManager?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 PhenoManager possui uma interface atraente e amigável?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Mesmo antes de clicar em uma funcionalidade, você já consegue prever o que vai acontecer?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bb44f228d_0_774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Facilidade</a:t>
            </a:r>
            <a:endParaRPr sz="2900"/>
          </a:p>
        </p:txBody>
      </p:sp>
      <p:pic>
        <p:nvPicPr>
          <p:cNvPr descr="figure4.png" id="756" name="Google Shape;756;g5bb44f228d_0_7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75" y="1145967"/>
            <a:ext cx="7499025" cy="450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bb44f228d_0_780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Utilidade</a:t>
            </a:r>
            <a:endParaRPr sz="2900"/>
          </a:p>
        </p:txBody>
      </p:sp>
      <p:sp>
        <p:nvSpPr>
          <p:cNvPr id="762" name="Google Shape;762;g5bb44f228d_0_780"/>
          <p:cNvSpPr txBox="1"/>
          <p:nvPr>
            <p:ph idx="1" type="subTitle"/>
          </p:nvPr>
        </p:nvSpPr>
        <p:spPr>
          <a:xfrm>
            <a:off x="152100" y="100529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63" name="Google Shape;763;g5bb44f228d_0_780"/>
          <p:cNvGraphicFramePr/>
          <p:nvPr/>
        </p:nvGraphicFramePr>
        <p:xfrm>
          <a:off x="952500" y="8590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{9A9E1AEE-09D6-4609-9B5C-91677E492DA7}</a:tableStyleId>
              </a:tblPr>
              <a:tblGrid>
                <a:gridCol w="787450"/>
                <a:gridCol w="6451550"/>
              </a:tblGrid>
              <a:tr h="4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Questão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9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</a:t>
                      </a: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 uso do PhenoManager agrega valor aos experimentos que eu executo?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</a:t>
                      </a: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Utilizar o PhenoManager é útil para ensinar iniciantes a trabalhar em projeto?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</a:t>
                      </a: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Utilizar o PhenoManager pode melhorar o desempenho do meu projeto científico?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</a:t>
                      </a: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 uso do PhenoManager pode facilitar meu trabalho?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</a:t>
                      </a: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Seria factível integrar o uso do PhenoManager na minha rotina de trabalho?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</a:t>
                      </a: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Eu recomendaria o PhenoManager no desenvolvimento de outros projetos?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</a:t>
                      </a: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Os conceitos de experimentação e projeto científico foram abordados por completo no PhenoManager?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bb44f228d_0_793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Utilidade</a:t>
            </a:r>
            <a:endParaRPr sz="2900"/>
          </a:p>
        </p:txBody>
      </p:sp>
      <p:pic>
        <p:nvPicPr>
          <p:cNvPr descr="figure5.png" id="769" name="Google Shape;769;g5bb44f228d_0_7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75" y="1145967"/>
            <a:ext cx="7499025" cy="450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/>
          <p:nvPr>
            <p:ph type="title"/>
          </p:nvPr>
        </p:nvSpPr>
        <p:spPr>
          <a:xfrm>
            <a:off x="638975" y="424575"/>
            <a:ext cx="7004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Mineração de Textos – </a:t>
            </a:r>
            <a:r>
              <a:rPr i="1" lang="en-US" sz="2900">
                <a:latin typeface="Arial"/>
                <a:ea typeface="Arial"/>
                <a:cs typeface="Arial"/>
                <a:sym typeface="Arial"/>
              </a:rPr>
              <a:t>Opinion Mining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1"/>
          <p:cNvSpPr/>
          <p:nvPr/>
        </p:nvSpPr>
        <p:spPr>
          <a:xfrm>
            <a:off x="4783921" y="4365104"/>
            <a:ext cx="1319764" cy="20396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" name="Google Shape;164;p11"/>
          <p:cNvSpPr txBox="1"/>
          <p:nvPr/>
        </p:nvSpPr>
        <p:spPr>
          <a:xfrm>
            <a:off x="6787897" y="4801108"/>
            <a:ext cx="2158365" cy="148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5270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... que necessita ser  processado utilizando 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7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NLTK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162559" lvl="0" marL="158750" marR="151130" rtl="0" algn="l">
              <a:lnSpc>
                <a:spcPct val="118750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em um ambiente  de alto desempenho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33210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como um </a:t>
            </a: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cluster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979458" y="5058155"/>
            <a:ext cx="1771014" cy="659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650">
            <a:spAutoFit/>
          </a:bodyPr>
          <a:lstStyle/>
          <a:p>
            <a:pPr indent="-463550" lvl="0" marL="47625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3. Avaliação (objetiva)  final sobre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72745" marR="0" rtl="0" algn="l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cada resenha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1"/>
          <p:cNvSpPr txBox="1"/>
          <p:nvPr/>
        </p:nvSpPr>
        <p:spPr>
          <a:xfrm>
            <a:off x="5973625" y="1241044"/>
            <a:ext cx="248158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Retirada de </a:t>
            </a: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stop words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é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1"/>
          <p:cNvSpPr txBox="1"/>
          <p:nvPr/>
        </p:nvSpPr>
        <p:spPr>
          <a:xfrm>
            <a:off x="5559287" y="1481835"/>
            <a:ext cx="3310254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421640" lvl="0" marL="43370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realizada e grande volume de dados  pré-processado é gerado...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2719087" y="1460500"/>
            <a:ext cx="2214880" cy="991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Resenhas de filmes  (subjetivas) são obtidas  em repositórios públicos  como o IMDB...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5004047" y="1988840"/>
            <a:ext cx="595630" cy="748665"/>
          </a:xfrm>
          <a:custGeom>
            <a:rect b="b" l="l" r="r" t="t"/>
            <a:pathLst>
              <a:path extrusionOk="0" h="748664" w="595629">
                <a:moveTo>
                  <a:pt x="297780" y="0"/>
                </a:moveTo>
                <a:lnTo>
                  <a:pt x="297780" y="187120"/>
                </a:lnTo>
                <a:lnTo>
                  <a:pt x="0" y="187120"/>
                </a:lnTo>
                <a:lnTo>
                  <a:pt x="0" y="561362"/>
                </a:lnTo>
                <a:lnTo>
                  <a:pt x="297780" y="561362"/>
                </a:lnTo>
                <a:lnTo>
                  <a:pt x="297780" y="748484"/>
                </a:lnTo>
                <a:lnTo>
                  <a:pt x="595562" y="374242"/>
                </a:lnTo>
                <a:lnTo>
                  <a:pt x="297780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" name="Google Shape;170;p11"/>
          <p:cNvSpPr/>
          <p:nvPr/>
        </p:nvSpPr>
        <p:spPr>
          <a:xfrm>
            <a:off x="5004047" y="1988840"/>
            <a:ext cx="595630" cy="748665"/>
          </a:xfrm>
          <a:custGeom>
            <a:rect b="b" l="l" r="r" t="t"/>
            <a:pathLst>
              <a:path extrusionOk="0" h="748664" w="595629">
                <a:moveTo>
                  <a:pt x="0" y="187121"/>
                </a:moveTo>
                <a:lnTo>
                  <a:pt x="297781" y="187121"/>
                </a:lnTo>
                <a:lnTo>
                  <a:pt x="297781" y="0"/>
                </a:lnTo>
                <a:lnTo>
                  <a:pt x="595562" y="374242"/>
                </a:lnTo>
                <a:lnTo>
                  <a:pt x="297781" y="748485"/>
                </a:lnTo>
                <a:lnTo>
                  <a:pt x="297781" y="561363"/>
                </a:lnTo>
                <a:lnTo>
                  <a:pt x="0" y="561363"/>
                </a:lnTo>
                <a:lnTo>
                  <a:pt x="0" y="187121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" name="Google Shape;171;p11"/>
          <p:cNvSpPr/>
          <p:nvPr/>
        </p:nvSpPr>
        <p:spPr>
          <a:xfrm>
            <a:off x="6986715" y="4149079"/>
            <a:ext cx="748665" cy="595630"/>
          </a:xfrm>
          <a:custGeom>
            <a:rect b="b" l="l" r="r" t="t"/>
            <a:pathLst>
              <a:path extrusionOk="0" h="595629" w="748665">
                <a:moveTo>
                  <a:pt x="748484" y="297781"/>
                </a:moveTo>
                <a:lnTo>
                  <a:pt x="0" y="297781"/>
                </a:lnTo>
                <a:lnTo>
                  <a:pt x="374242" y="595562"/>
                </a:lnTo>
                <a:lnTo>
                  <a:pt x="748484" y="297781"/>
                </a:lnTo>
                <a:close/>
              </a:path>
              <a:path extrusionOk="0" h="595629" w="748665">
                <a:moveTo>
                  <a:pt x="561364" y="0"/>
                </a:moveTo>
                <a:lnTo>
                  <a:pt x="187121" y="0"/>
                </a:lnTo>
                <a:lnTo>
                  <a:pt x="187121" y="297781"/>
                </a:lnTo>
                <a:lnTo>
                  <a:pt x="561364" y="297781"/>
                </a:lnTo>
                <a:lnTo>
                  <a:pt x="561364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Google Shape;172;p11"/>
          <p:cNvSpPr/>
          <p:nvPr/>
        </p:nvSpPr>
        <p:spPr>
          <a:xfrm>
            <a:off x="6986715" y="4149079"/>
            <a:ext cx="748665" cy="595630"/>
          </a:xfrm>
          <a:custGeom>
            <a:rect b="b" l="l" r="r" t="t"/>
            <a:pathLst>
              <a:path extrusionOk="0" h="595629" w="748665">
                <a:moveTo>
                  <a:pt x="561363" y="0"/>
                </a:moveTo>
                <a:lnTo>
                  <a:pt x="561363" y="297781"/>
                </a:lnTo>
                <a:lnTo>
                  <a:pt x="748485" y="297781"/>
                </a:lnTo>
                <a:lnTo>
                  <a:pt x="374242" y="595562"/>
                </a:lnTo>
                <a:lnTo>
                  <a:pt x="0" y="297781"/>
                </a:lnTo>
                <a:lnTo>
                  <a:pt x="187121" y="297781"/>
                </a:lnTo>
                <a:lnTo>
                  <a:pt x="187121" y="0"/>
                </a:lnTo>
                <a:lnTo>
                  <a:pt x="561363" y="0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11"/>
          <p:cNvSpPr/>
          <p:nvPr/>
        </p:nvSpPr>
        <p:spPr>
          <a:xfrm>
            <a:off x="6084168" y="4941167"/>
            <a:ext cx="595630" cy="748665"/>
          </a:xfrm>
          <a:custGeom>
            <a:rect b="b" l="l" r="r" t="t"/>
            <a:pathLst>
              <a:path extrusionOk="0" h="748664" w="595629">
                <a:moveTo>
                  <a:pt x="297780" y="0"/>
                </a:moveTo>
                <a:lnTo>
                  <a:pt x="0" y="374243"/>
                </a:lnTo>
                <a:lnTo>
                  <a:pt x="297780" y="748485"/>
                </a:lnTo>
                <a:lnTo>
                  <a:pt x="297780" y="561364"/>
                </a:lnTo>
                <a:lnTo>
                  <a:pt x="595561" y="561364"/>
                </a:lnTo>
                <a:lnTo>
                  <a:pt x="595561" y="187121"/>
                </a:lnTo>
                <a:lnTo>
                  <a:pt x="297780" y="187121"/>
                </a:lnTo>
                <a:lnTo>
                  <a:pt x="297780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" name="Google Shape;174;p11"/>
          <p:cNvSpPr/>
          <p:nvPr/>
        </p:nvSpPr>
        <p:spPr>
          <a:xfrm>
            <a:off x="6084168" y="4941168"/>
            <a:ext cx="595630" cy="748665"/>
          </a:xfrm>
          <a:custGeom>
            <a:rect b="b" l="l" r="r" t="t"/>
            <a:pathLst>
              <a:path extrusionOk="0" h="748664" w="595629">
                <a:moveTo>
                  <a:pt x="595562" y="561363"/>
                </a:moveTo>
                <a:lnTo>
                  <a:pt x="297781" y="561363"/>
                </a:lnTo>
                <a:lnTo>
                  <a:pt x="297781" y="748485"/>
                </a:lnTo>
                <a:lnTo>
                  <a:pt x="0" y="374242"/>
                </a:lnTo>
                <a:lnTo>
                  <a:pt x="297781" y="0"/>
                </a:lnTo>
                <a:lnTo>
                  <a:pt x="297781" y="187121"/>
                </a:lnTo>
                <a:lnTo>
                  <a:pt x="595562" y="187121"/>
                </a:lnTo>
                <a:lnTo>
                  <a:pt x="595562" y="561363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" name="Google Shape;175;p11"/>
          <p:cNvSpPr/>
          <p:nvPr/>
        </p:nvSpPr>
        <p:spPr>
          <a:xfrm>
            <a:off x="4058058" y="5004826"/>
            <a:ext cx="595630" cy="748665"/>
          </a:xfrm>
          <a:custGeom>
            <a:rect b="b" l="l" r="r" t="t"/>
            <a:pathLst>
              <a:path extrusionOk="0" h="748664" w="595629">
                <a:moveTo>
                  <a:pt x="297780" y="0"/>
                </a:moveTo>
                <a:lnTo>
                  <a:pt x="0" y="374242"/>
                </a:lnTo>
                <a:lnTo>
                  <a:pt x="297780" y="748484"/>
                </a:lnTo>
                <a:lnTo>
                  <a:pt x="297780" y="561362"/>
                </a:lnTo>
                <a:lnTo>
                  <a:pt x="595561" y="561362"/>
                </a:lnTo>
                <a:lnTo>
                  <a:pt x="595561" y="187120"/>
                </a:lnTo>
                <a:lnTo>
                  <a:pt x="297780" y="187120"/>
                </a:lnTo>
                <a:lnTo>
                  <a:pt x="297780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" name="Google Shape;176;p11"/>
          <p:cNvSpPr/>
          <p:nvPr/>
        </p:nvSpPr>
        <p:spPr>
          <a:xfrm>
            <a:off x="4058058" y="5004825"/>
            <a:ext cx="595630" cy="748665"/>
          </a:xfrm>
          <a:custGeom>
            <a:rect b="b" l="l" r="r" t="t"/>
            <a:pathLst>
              <a:path extrusionOk="0" h="748664" w="595629">
                <a:moveTo>
                  <a:pt x="595562" y="561363"/>
                </a:moveTo>
                <a:lnTo>
                  <a:pt x="297781" y="561363"/>
                </a:lnTo>
                <a:lnTo>
                  <a:pt x="297781" y="748485"/>
                </a:lnTo>
                <a:lnTo>
                  <a:pt x="0" y="374242"/>
                </a:lnTo>
                <a:lnTo>
                  <a:pt x="297781" y="0"/>
                </a:lnTo>
                <a:lnTo>
                  <a:pt x="297781" y="187121"/>
                </a:lnTo>
                <a:lnTo>
                  <a:pt x="595562" y="187121"/>
                </a:lnTo>
                <a:lnTo>
                  <a:pt x="595562" y="561363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" name="Google Shape;177;p11"/>
          <p:cNvSpPr/>
          <p:nvPr/>
        </p:nvSpPr>
        <p:spPr>
          <a:xfrm>
            <a:off x="2889096" y="2656909"/>
            <a:ext cx="1620600" cy="129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" name="Google Shape;178;p11"/>
          <p:cNvSpPr/>
          <p:nvPr/>
        </p:nvSpPr>
        <p:spPr>
          <a:xfrm>
            <a:off x="171026" y="1310412"/>
            <a:ext cx="910035" cy="13475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11"/>
          <p:cNvSpPr/>
          <p:nvPr/>
        </p:nvSpPr>
        <p:spPr>
          <a:xfrm>
            <a:off x="1283163" y="1299824"/>
            <a:ext cx="947140" cy="140526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0" name="Google Shape;180;p11"/>
          <p:cNvSpPr/>
          <p:nvPr/>
        </p:nvSpPr>
        <p:spPr>
          <a:xfrm>
            <a:off x="211734" y="2176816"/>
            <a:ext cx="1103311" cy="15528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" name="Google Shape;181;p11"/>
          <p:cNvSpPr/>
          <p:nvPr/>
        </p:nvSpPr>
        <p:spPr>
          <a:xfrm>
            <a:off x="1467271" y="2189044"/>
            <a:ext cx="1041261" cy="154058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" name="Google Shape;182;p11"/>
          <p:cNvSpPr/>
          <p:nvPr/>
        </p:nvSpPr>
        <p:spPr>
          <a:xfrm>
            <a:off x="916461" y="2776462"/>
            <a:ext cx="1071440" cy="15896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" name="Google Shape;183;p11"/>
          <p:cNvSpPr/>
          <p:nvPr/>
        </p:nvSpPr>
        <p:spPr>
          <a:xfrm>
            <a:off x="7435941" y="2069411"/>
            <a:ext cx="1528546" cy="10959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" name="Google Shape;184;p11"/>
          <p:cNvSpPr/>
          <p:nvPr/>
        </p:nvSpPr>
        <p:spPr>
          <a:xfrm>
            <a:off x="5779899" y="2109996"/>
            <a:ext cx="1528546" cy="10959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" name="Google Shape;185;p11"/>
          <p:cNvSpPr/>
          <p:nvPr/>
        </p:nvSpPr>
        <p:spPr>
          <a:xfrm>
            <a:off x="6596685" y="2328658"/>
            <a:ext cx="1528546" cy="10959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" name="Google Shape;186;p11"/>
          <p:cNvSpPr/>
          <p:nvPr/>
        </p:nvSpPr>
        <p:spPr>
          <a:xfrm>
            <a:off x="314311" y="4549787"/>
            <a:ext cx="1211014" cy="124937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7" name="Google Shape;187;p11"/>
          <p:cNvSpPr/>
          <p:nvPr/>
        </p:nvSpPr>
        <p:spPr>
          <a:xfrm>
            <a:off x="362401" y="5753312"/>
            <a:ext cx="1089779" cy="55209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" name="Google Shape;188;p11"/>
          <p:cNvSpPr/>
          <p:nvPr/>
        </p:nvSpPr>
        <p:spPr>
          <a:xfrm>
            <a:off x="5907393" y="2970514"/>
            <a:ext cx="1528546" cy="10959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9" name="Google Shape;189;p11"/>
          <p:cNvSpPr/>
          <p:nvPr/>
        </p:nvSpPr>
        <p:spPr>
          <a:xfrm>
            <a:off x="7214256" y="2895512"/>
            <a:ext cx="1528546" cy="10959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5bb44f228d_0_799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Consulta</a:t>
            </a:r>
            <a:endParaRPr sz="2900"/>
          </a:p>
        </p:txBody>
      </p:sp>
      <p:sp>
        <p:nvSpPr>
          <p:cNvPr id="775" name="Google Shape;775;g5bb44f228d_0_799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Busca por todos os nomes e versão dos Modelos Computacionais utilizados na validação de uma hipótese com um nome específico (“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sciphy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”)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i="1" lang="en-US" sz="1800">
                <a:latin typeface="Arial"/>
                <a:ea typeface="Arial"/>
                <a:cs typeface="Arial"/>
                <a:sym typeface="Arial"/>
              </a:rPr>
              <a:t>http://phenomanager.ic.uff.br/PhenoManagerApi/v1/computational_models?projection=[name,currentVersion]&amp;filter=[experiment.hypothesis.name=like=sciphy;experiment.hypothesis.state=VALIDATED]</a:t>
            </a:r>
            <a:endParaRPr i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bb44f228d_0_806"/>
          <p:cNvSpPr txBox="1"/>
          <p:nvPr>
            <p:ph type="ctrTitle"/>
          </p:nvPr>
        </p:nvSpPr>
        <p:spPr>
          <a:xfrm>
            <a:off x="1891225" y="400800"/>
            <a:ext cx="57906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Consulta</a:t>
            </a:r>
            <a:endParaRPr sz="2900"/>
          </a:p>
        </p:txBody>
      </p:sp>
      <p:sp>
        <p:nvSpPr>
          <p:cNvPr id="781" name="Google Shape;781;g5bb44f228d_0_806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Resposta da busca:</a:t>
            </a:r>
            <a:endParaRPr i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5bb44f228d_0_806"/>
          <p:cNvSpPr txBox="1"/>
          <p:nvPr/>
        </p:nvSpPr>
        <p:spPr>
          <a:xfrm>
            <a:off x="698575" y="1857225"/>
            <a:ext cx="7778100" cy="43788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3350">
            <a:noAutofit/>
          </a:bodyPr>
          <a:lstStyle/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"records": [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   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        "name": "Workflow Sciphy GPU",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        "currentVersion": "1.0"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    },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"name": "Script Sciphy",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"currentVersion": "1.2"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],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"metadata":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    "totalCount": 2,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    "pageOffset": 0,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    "pageSize": 20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3175" lvl="0" marL="297180" marR="29083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5bb44f228d_0_604"/>
          <p:cNvSpPr txBox="1"/>
          <p:nvPr>
            <p:ph type="ctrTitle"/>
          </p:nvPr>
        </p:nvSpPr>
        <p:spPr>
          <a:xfrm>
            <a:off x="3650538" y="400812"/>
            <a:ext cx="18429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Conclusões</a:t>
            </a:r>
            <a:endParaRPr sz="2900"/>
          </a:p>
        </p:txBody>
      </p:sp>
      <p:sp>
        <p:nvSpPr>
          <p:cNvPr id="788" name="Google Shape;788;g5bb44f228d_0_604"/>
          <p:cNvSpPr txBox="1"/>
          <p:nvPr>
            <p:ph idx="1" type="subTitle"/>
          </p:nvPr>
        </p:nvSpPr>
        <p:spPr>
          <a:xfrm>
            <a:off x="76100" y="1284046"/>
            <a:ext cx="8991900" cy="50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Praticidade e facilidade x Overhead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Os resultados foram positivos e 88% dos avaliadores concordaram que o PhenoManager possivelmente traria melhorias no desempenho do Projet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Trabalhos futuros incluem modelagem de Workflows Científicos na ferramenta, monitoramento de saúde dos ambientes computacionais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latin typeface="Arial"/>
                <a:ea typeface="Arial"/>
                <a:cs typeface="Arial"/>
                <a:sym typeface="Arial"/>
              </a:rPr>
              <a:t>https://github.com/UFFeScience/Phenomanager</a:t>
            </a:r>
            <a:endParaRPr b="1" sz="2500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8"/>
          <p:cNvSpPr/>
          <p:nvPr/>
        </p:nvSpPr>
        <p:spPr>
          <a:xfrm>
            <a:off x="0" y="0"/>
            <a:ext cx="7897368" cy="6004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4" name="Google Shape;794;p58"/>
          <p:cNvSpPr/>
          <p:nvPr/>
        </p:nvSpPr>
        <p:spPr>
          <a:xfrm>
            <a:off x="0" y="5721096"/>
            <a:ext cx="9144000" cy="1219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5" name="Google Shape;795;p58"/>
          <p:cNvSpPr/>
          <p:nvPr/>
        </p:nvSpPr>
        <p:spPr>
          <a:xfrm>
            <a:off x="0" y="0"/>
            <a:ext cx="9144000" cy="577833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6" name="Google Shape;796;p58"/>
          <p:cNvSpPr/>
          <p:nvPr/>
        </p:nvSpPr>
        <p:spPr>
          <a:xfrm>
            <a:off x="70103" y="5766815"/>
            <a:ext cx="1383792" cy="109118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7" name="Google Shape;797;p58"/>
          <p:cNvSpPr/>
          <p:nvPr/>
        </p:nvSpPr>
        <p:spPr>
          <a:xfrm>
            <a:off x="3096767" y="5821679"/>
            <a:ext cx="2947416" cy="97231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8" name="Google Shape;798;p58"/>
          <p:cNvSpPr/>
          <p:nvPr/>
        </p:nvSpPr>
        <p:spPr>
          <a:xfrm>
            <a:off x="8098535" y="5821679"/>
            <a:ext cx="975359" cy="97536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9" name="Google Shape;799;p58"/>
          <p:cNvSpPr txBox="1"/>
          <p:nvPr>
            <p:ph type="title"/>
          </p:nvPr>
        </p:nvSpPr>
        <p:spPr>
          <a:xfrm>
            <a:off x="2647156" y="545084"/>
            <a:ext cx="3849370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</a:rPr>
              <a:t>Obrigado!</a:t>
            </a:r>
            <a:endParaRPr sz="7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/>
          <p:nvPr>
            <p:ph type="title"/>
          </p:nvPr>
        </p:nvSpPr>
        <p:spPr>
          <a:xfrm>
            <a:off x="535925" y="335600"/>
            <a:ext cx="8339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025">
            <a:spAutoFit/>
          </a:bodyPr>
          <a:lstStyle/>
          <a:p>
            <a:pPr indent="0" lvl="0" marL="12700" marR="5080" rtl="0" algn="l">
              <a:lnSpc>
                <a:spcPct val="1068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Análise Filogenética para Descoberta de Alvos  Potenciais para Estudos de Novas Drogas Drogas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3"/>
          <p:cNvSpPr/>
          <p:nvPr/>
        </p:nvSpPr>
        <p:spPr>
          <a:xfrm>
            <a:off x="4855928" y="4423935"/>
            <a:ext cx="1319700" cy="203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" name="Google Shape;196;p13"/>
          <p:cNvSpPr txBox="1"/>
          <p:nvPr/>
        </p:nvSpPr>
        <p:spPr>
          <a:xfrm>
            <a:off x="5230786" y="3625498"/>
            <a:ext cx="22827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635" lvl="0" marL="12065" marR="508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Produz uma grande  quantidade de dados  (sequências alinhadas)...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6932359" y="4859939"/>
            <a:ext cx="18693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2705" lvl="0" marL="64769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... Utilizada para a  geração do modelo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401955" lvl="0" marL="131445" marR="123825" rtl="0" algn="l">
              <a:lnSpc>
                <a:spcPct val="11875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evolutivo  (ModelGenerator)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2509497" y="5076347"/>
            <a:ext cx="13863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341630" lvl="0" marL="35369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Geração das  árvores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91770" lvl="0" marL="320675" marR="121285" rtl="0" algn="l">
              <a:lnSpc>
                <a:spcPct val="11875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filogenéticas  (RAxML)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5856944" y="1350301"/>
            <a:ext cx="2715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Alinhamento de sequências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5829956" y="1649923"/>
            <a:ext cx="27681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40005" lvl="0" marL="52069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(MAFFT, ProbCons, ClustalW,  Muscle e Kalign) e conversão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171026" y="1392904"/>
            <a:ext cx="2304300" cy="275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2" name="Google Shape;202;p13"/>
          <p:cNvSpPr txBox="1"/>
          <p:nvPr/>
        </p:nvSpPr>
        <p:spPr>
          <a:xfrm>
            <a:off x="2719087" y="1519331"/>
            <a:ext cx="21045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Dados de entrada para  Realizar análises  filogenéticas:  Sequências de DNA e  RNA de diversos  organismos...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3"/>
          <p:cNvSpPr/>
          <p:nvPr/>
        </p:nvSpPr>
        <p:spPr>
          <a:xfrm>
            <a:off x="5004047" y="1988840"/>
            <a:ext cx="595630" cy="748665"/>
          </a:xfrm>
          <a:custGeom>
            <a:rect b="b" l="l" r="r" t="t"/>
            <a:pathLst>
              <a:path extrusionOk="0" h="748664" w="595629">
                <a:moveTo>
                  <a:pt x="297780" y="0"/>
                </a:moveTo>
                <a:lnTo>
                  <a:pt x="297780" y="187120"/>
                </a:lnTo>
                <a:lnTo>
                  <a:pt x="0" y="187120"/>
                </a:lnTo>
                <a:lnTo>
                  <a:pt x="0" y="561362"/>
                </a:lnTo>
                <a:lnTo>
                  <a:pt x="297780" y="561362"/>
                </a:lnTo>
                <a:lnTo>
                  <a:pt x="297780" y="748484"/>
                </a:lnTo>
                <a:lnTo>
                  <a:pt x="595562" y="374242"/>
                </a:lnTo>
                <a:lnTo>
                  <a:pt x="297780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4" name="Google Shape;204;p13"/>
          <p:cNvSpPr/>
          <p:nvPr/>
        </p:nvSpPr>
        <p:spPr>
          <a:xfrm>
            <a:off x="5004047" y="1971471"/>
            <a:ext cx="595629" cy="748664"/>
          </a:xfrm>
          <a:custGeom>
            <a:rect b="b" l="l" r="r" t="t"/>
            <a:pathLst>
              <a:path extrusionOk="0" h="748664" w="595629">
                <a:moveTo>
                  <a:pt x="0" y="187121"/>
                </a:moveTo>
                <a:lnTo>
                  <a:pt x="297781" y="187121"/>
                </a:lnTo>
                <a:lnTo>
                  <a:pt x="297781" y="0"/>
                </a:lnTo>
                <a:lnTo>
                  <a:pt x="595562" y="374242"/>
                </a:lnTo>
                <a:lnTo>
                  <a:pt x="297781" y="748485"/>
                </a:lnTo>
                <a:lnTo>
                  <a:pt x="297781" y="561363"/>
                </a:lnTo>
                <a:lnTo>
                  <a:pt x="0" y="561363"/>
                </a:lnTo>
                <a:lnTo>
                  <a:pt x="0" y="187121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" name="Google Shape;205;p13"/>
          <p:cNvSpPr/>
          <p:nvPr/>
        </p:nvSpPr>
        <p:spPr>
          <a:xfrm>
            <a:off x="6367574" y="2286073"/>
            <a:ext cx="1693500" cy="1252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" name="Google Shape;206;p13"/>
          <p:cNvSpPr/>
          <p:nvPr/>
        </p:nvSpPr>
        <p:spPr>
          <a:xfrm>
            <a:off x="7750991" y="3714984"/>
            <a:ext cx="748665" cy="595630"/>
          </a:xfrm>
          <a:custGeom>
            <a:rect b="b" l="l" r="r" t="t"/>
            <a:pathLst>
              <a:path extrusionOk="0" h="595629" w="748665">
                <a:moveTo>
                  <a:pt x="748484" y="297780"/>
                </a:moveTo>
                <a:lnTo>
                  <a:pt x="0" y="297780"/>
                </a:lnTo>
                <a:lnTo>
                  <a:pt x="374242" y="595561"/>
                </a:lnTo>
                <a:lnTo>
                  <a:pt x="748484" y="297780"/>
                </a:lnTo>
                <a:close/>
              </a:path>
              <a:path extrusionOk="0" h="595629" w="748665">
                <a:moveTo>
                  <a:pt x="561364" y="0"/>
                </a:moveTo>
                <a:lnTo>
                  <a:pt x="187121" y="0"/>
                </a:lnTo>
                <a:lnTo>
                  <a:pt x="187121" y="297780"/>
                </a:lnTo>
                <a:lnTo>
                  <a:pt x="561364" y="297780"/>
                </a:lnTo>
                <a:lnTo>
                  <a:pt x="561364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" name="Google Shape;207;p13"/>
          <p:cNvSpPr/>
          <p:nvPr/>
        </p:nvSpPr>
        <p:spPr>
          <a:xfrm>
            <a:off x="7750991" y="3697615"/>
            <a:ext cx="748665" cy="595629"/>
          </a:xfrm>
          <a:custGeom>
            <a:rect b="b" l="l" r="r" t="t"/>
            <a:pathLst>
              <a:path extrusionOk="0" h="595629" w="748665">
                <a:moveTo>
                  <a:pt x="561363" y="0"/>
                </a:moveTo>
                <a:lnTo>
                  <a:pt x="561363" y="297781"/>
                </a:lnTo>
                <a:lnTo>
                  <a:pt x="748485" y="297781"/>
                </a:lnTo>
                <a:lnTo>
                  <a:pt x="374242" y="595562"/>
                </a:lnTo>
                <a:lnTo>
                  <a:pt x="0" y="297781"/>
                </a:lnTo>
                <a:lnTo>
                  <a:pt x="187121" y="297781"/>
                </a:lnTo>
                <a:lnTo>
                  <a:pt x="187121" y="0"/>
                </a:lnTo>
                <a:lnTo>
                  <a:pt x="561363" y="0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" name="Google Shape;208;p13"/>
          <p:cNvSpPr/>
          <p:nvPr/>
        </p:nvSpPr>
        <p:spPr>
          <a:xfrm>
            <a:off x="6208685" y="4941167"/>
            <a:ext cx="595630" cy="748665"/>
          </a:xfrm>
          <a:custGeom>
            <a:rect b="b" l="l" r="r" t="t"/>
            <a:pathLst>
              <a:path extrusionOk="0" h="748664" w="595629">
                <a:moveTo>
                  <a:pt x="297780" y="0"/>
                </a:moveTo>
                <a:lnTo>
                  <a:pt x="0" y="374243"/>
                </a:lnTo>
                <a:lnTo>
                  <a:pt x="297780" y="748485"/>
                </a:lnTo>
                <a:lnTo>
                  <a:pt x="297780" y="561364"/>
                </a:lnTo>
                <a:lnTo>
                  <a:pt x="595561" y="561364"/>
                </a:lnTo>
                <a:lnTo>
                  <a:pt x="595561" y="187121"/>
                </a:lnTo>
                <a:lnTo>
                  <a:pt x="297780" y="187121"/>
                </a:lnTo>
                <a:lnTo>
                  <a:pt x="297780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" name="Google Shape;209;p13"/>
          <p:cNvSpPr/>
          <p:nvPr/>
        </p:nvSpPr>
        <p:spPr>
          <a:xfrm>
            <a:off x="6208685" y="4923799"/>
            <a:ext cx="595629" cy="748664"/>
          </a:xfrm>
          <a:custGeom>
            <a:rect b="b" l="l" r="r" t="t"/>
            <a:pathLst>
              <a:path extrusionOk="0" h="748664" w="595629">
                <a:moveTo>
                  <a:pt x="595562" y="561363"/>
                </a:moveTo>
                <a:lnTo>
                  <a:pt x="297781" y="561363"/>
                </a:lnTo>
                <a:lnTo>
                  <a:pt x="297781" y="748485"/>
                </a:lnTo>
                <a:lnTo>
                  <a:pt x="0" y="374242"/>
                </a:lnTo>
                <a:lnTo>
                  <a:pt x="297781" y="0"/>
                </a:lnTo>
                <a:lnTo>
                  <a:pt x="297781" y="187121"/>
                </a:lnTo>
                <a:lnTo>
                  <a:pt x="595562" y="187121"/>
                </a:lnTo>
                <a:lnTo>
                  <a:pt x="595562" y="561363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" name="Google Shape;210;p13"/>
          <p:cNvSpPr/>
          <p:nvPr/>
        </p:nvSpPr>
        <p:spPr>
          <a:xfrm>
            <a:off x="4058058" y="5004826"/>
            <a:ext cx="595630" cy="748665"/>
          </a:xfrm>
          <a:custGeom>
            <a:rect b="b" l="l" r="r" t="t"/>
            <a:pathLst>
              <a:path extrusionOk="0" h="748664" w="595629">
                <a:moveTo>
                  <a:pt x="297780" y="0"/>
                </a:moveTo>
                <a:lnTo>
                  <a:pt x="0" y="374242"/>
                </a:lnTo>
                <a:lnTo>
                  <a:pt x="297780" y="748484"/>
                </a:lnTo>
                <a:lnTo>
                  <a:pt x="297780" y="561362"/>
                </a:lnTo>
                <a:lnTo>
                  <a:pt x="595561" y="561362"/>
                </a:lnTo>
                <a:lnTo>
                  <a:pt x="595561" y="187120"/>
                </a:lnTo>
                <a:lnTo>
                  <a:pt x="297780" y="187120"/>
                </a:lnTo>
                <a:lnTo>
                  <a:pt x="297780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" name="Google Shape;211;p13"/>
          <p:cNvSpPr/>
          <p:nvPr/>
        </p:nvSpPr>
        <p:spPr>
          <a:xfrm>
            <a:off x="4058058" y="4987456"/>
            <a:ext cx="595629" cy="748664"/>
          </a:xfrm>
          <a:custGeom>
            <a:rect b="b" l="l" r="r" t="t"/>
            <a:pathLst>
              <a:path extrusionOk="0" h="748664" w="595629">
                <a:moveTo>
                  <a:pt x="595562" y="561363"/>
                </a:moveTo>
                <a:lnTo>
                  <a:pt x="297781" y="561363"/>
                </a:lnTo>
                <a:lnTo>
                  <a:pt x="297781" y="748485"/>
                </a:lnTo>
                <a:lnTo>
                  <a:pt x="0" y="374242"/>
                </a:lnTo>
                <a:lnTo>
                  <a:pt x="297781" y="0"/>
                </a:lnTo>
                <a:lnTo>
                  <a:pt x="297781" y="187121"/>
                </a:lnTo>
                <a:lnTo>
                  <a:pt x="595562" y="187121"/>
                </a:lnTo>
                <a:lnTo>
                  <a:pt x="595562" y="561363"/>
                </a:lnTo>
                <a:close/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2" name="Google Shape;212;p13"/>
          <p:cNvSpPr/>
          <p:nvPr/>
        </p:nvSpPr>
        <p:spPr>
          <a:xfrm>
            <a:off x="171026" y="4261794"/>
            <a:ext cx="2224200" cy="2224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" name="Google Shape;213;p13"/>
          <p:cNvSpPr/>
          <p:nvPr/>
        </p:nvSpPr>
        <p:spPr>
          <a:xfrm>
            <a:off x="2640347" y="3017030"/>
            <a:ext cx="2097672" cy="139590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/>
          <p:nvPr/>
        </p:nvSpPr>
        <p:spPr>
          <a:xfrm>
            <a:off x="6468799" y="5002722"/>
            <a:ext cx="2567697" cy="9773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9" name="Google Shape;219;p14"/>
          <p:cNvSpPr txBox="1"/>
          <p:nvPr>
            <p:ph type="title"/>
          </p:nvPr>
        </p:nvSpPr>
        <p:spPr>
          <a:xfrm>
            <a:off x="535925" y="384050"/>
            <a:ext cx="55236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025">
            <a:spAutoFit/>
          </a:bodyPr>
          <a:lstStyle/>
          <a:p>
            <a:pPr indent="0" lvl="0" marL="12700" marR="5080" rtl="0" algn="l">
              <a:lnSpc>
                <a:spcPct val="1068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Análise Filogenética Modelada  como </a:t>
            </a:r>
            <a:r>
              <a:rPr i="1" lang="en-US" sz="2900">
                <a:latin typeface="Arial"/>
                <a:ea typeface="Arial"/>
                <a:cs typeface="Arial"/>
                <a:sym typeface="Arial"/>
              </a:rPr>
              <a:t>Workflow </a:t>
            </a:r>
            <a:r>
              <a:rPr lang="en-US" sz="2900">
                <a:latin typeface="Arial"/>
                <a:ea typeface="Arial"/>
                <a:cs typeface="Arial"/>
                <a:sym typeface="Arial"/>
              </a:rPr>
              <a:t>Científico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246888" y="2746248"/>
            <a:ext cx="1847088" cy="9662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1" name="Google Shape;221;p14"/>
          <p:cNvSpPr/>
          <p:nvPr/>
        </p:nvSpPr>
        <p:spPr>
          <a:xfrm>
            <a:off x="286007" y="2891096"/>
            <a:ext cx="1713230" cy="728345"/>
          </a:xfrm>
          <a:custGeom>
            <a:rect b="b" l="l" r="r" t="t"/>
            <a:pathLst>
              <a:path extrusionOk="0" h="728345" w="1713230">
                <a:moveTo>
                  <a:pt x="0" y="0"/>
                </a:moveTo>
                <a:lnTo>
                  <a:pt x="0" y="624001"/>
                </a:lnTo>
                <a:lnTo>
                  <a:pt x="3500" y="633468"/>
                </a:lnTo>
                <a:lnTo>
                  <a:pt x="53585" y="660291"/>
                </a:lnTo>
                <a:lnTo>
                  <a:pt x="116938" y="676493"/>
                </a:lnTo>
                <a:lnTo>
                  <a:pt x="156697" y="683980"/>
                </a:lnTo>
                <a:lnTo>
                  <a:pt x="201440" y="691008"/>
                </a:lnTo>
                <a:lnTo>
                  <a:pt x="250865" y="697541"/>
                </a:lnTo>
                <a:lnTo>
                  <a:pt x="304671" y="703543"/>
                </a:lnTo>
                <a:lnTo>
                  <a:pt x="362554" y="708976"/>
                </a:lnTo>
                <a:lnTo>
                  <a:pt x="424212" y="713804"/>
                </a:lnTo>
                <a:lnTo>
                  <a:pt x="489344" y="717989"/>
                </a:lnTo>
                <a:lnTo>
                  <a:pt x="557645" y="721496"/>
                </a:lnTo>
                <a:lnTo>
                  <a:pt x="628815" y="724288"/>
                </a:lnTo>
                <a:lnTo>
                  <a:pt x="702551" y="726327"/>
                </a:lnTo>
                <a:lnTo>
                  <a:pt x="778550" y="727578"/>
                </a:lnTo>
                <a:lnTo>
                  <a:pt x="856509" y="728003"/>
                </a:lnTo>
                <a:lnTo>
                  <a:pt x="934469" y="727578"/>
                </a:lnTo>
                <a:lnTo>
                  <a:pt x="1010468" y="726327"/>
                </a:lnTo>
                <a:lnTo>
                  <a:pt x="1084204" y="724288"/>
                </a:lnTo>
                <a:lnTo>
                  <a:pt x="1155374" y="721496"/>
                </a:lnTo>
                <a:lnTo>
                  <a:pt x="1223675" y="717989"/>
                </a:lnTo>
                <a:lnTo>
                  <a:pt x="1288806" y="713804"/>
                </a:lnTo>
                <a:lnTo>
                  <a:pt x="1350465" y="708976"/>
                </a:lnTo>
                <a:lnTo>
                  <a:pt x="1408348" y="703543"/>
                </a:lnTo>
                <a:lnTo>
                  <a:pt x="1462153" y="697541"/>
                </a:lnTo>
                <a:lnTo>
                  <a:pt x="1511579" y="691008"/>
                </a:lnTo>
                <a:lnTo>
                  <a:pt x="1556322" y="683980"/>
                </a:lnTo>
                <a:lnTo>
                  <a:pt x="1596081" y="676493"/>
                </a:lnTo>
                <a:lnTo>
                  <a:pt x="1659434" y="660291"/>
                </a:lnTo>
                <a:lnTo>
                  <a:pt x="1699220" y="642696"/>
                </a:lnTo>
                <a:lnTo>
                  <a:pt x="1713019" y="624001"/>
                </a:lnTo>
                <a:lnTo>
                  <a:pt x="1713019" y="104001"/>
                </a:lnTo>
                <a:lnTo>
                  <a:pt x="856509" y="104001"/>
                </a:lnTo>
                <a:lnTo>
                  <a:pt x="778550" y="103576"/>
                </a:lnTo>
                <a:lnTo>
                  <a:pt x="702551" y="102325"/>
                </a:lnTo>
                <a:lnTo>
                  <a:pt x="628815" y="100286"/>
                </a:lnTo>
                <a:lnTo>
                  <a:pt x="557645" y="97494"/>
                </a:lnTo>
                <a:lnTo>
                  <a:pt x="489344" y="93987"/>
                </a:lnTo>
                <a:lnTo>
                  <a:pt x="424212" y="89802"/>
                </a:lnTo>
                <a:lnTo>
                  <a:pt x="362554" y="84974"/>
                </a:lnTo>
                <a:lnTo>
                  <a:pt x="304671" y="79541"/>
                </a:lnTo>
                <a:lnTo>
                  <a:pt x="250865" y="73540"/>
                </a:lnTo>
                <a:lnTo>
                  <a:pt x="201440" y="67006"/>
                </a:lnTo>
                <a:lnTo>
                  <a:pt x="156697" y="59978"/>
                </a:lnTo>
                <a:lnTo>
                  <a:pt x="116938" y="52491"/>
                </a:lnTo>
                <a:lnTo>
                  <a:pt x="53585" y="36289"/>
                </a:lnTo>
                <a:lnTo>
                  <a:pt x="13799" y="18694"/>
                </a:lnTo>
                <a:lnTo>
                  <a:pt x="3500" y="9466"/>
                </a:lnTo>
                <a:lnTo>
                  <a:pt x="0" y="0"/>
                </a:lnTo>
                <a:close/>
              </a:path>
              <a:path extrusionOk="0" h="728345" w="1713230">
                <a:moveTo>
                  <a:pt x="1713019" y="0"/>
                </a:moveTo>
                <a:lnTo>
                  <a:pt x="1682424" y="27647"/>
                </a:lnTo>
                <a:lnTo>
                  <a:pt x="1630552" y="44582"/>
                </a:lnTo>
                <a:lnTo>
                  <a:pt x="1556322" y="59978"/>
                </a:lnTo>
                <a:lnTo>
                  <a:pt x="1511579" y="67006"/>
                </a:lnTo>
                <a:lnTo>
                  <a:pt x="1462153" y="73540"/>
                </a:lnTo>
                <a:lnTo>
                  <a:pt x="1408348" y="79541"/>
                </a:lnTo>
                <a:lnTo>
                  <a:pt x="1350465" y="84974"/>
                </a:lnTo>
                <a:lnTo>
                  <a:pt x="1288806" y="89802"/>
                </a:lnTo>
                <a:lnTo>
                  <a:pt x="1223675" y="93987"/>
                </a:lnTo>
                <a:lnTo>
                  <a:pt x="1155374" y="97494"/>
                </a:lnTo>
                <a:lnTo>
                  <a:pt x="1084204" y="100286"/>
                </a:lnTo>
                <a:lnTo>
                  <a:pt x="1010468" y="102325"/>
                </a:lnTo>
                <a:lnTo>
                  <a:pt x="934469" y="103576"/>
                </a:lnTo>
                <a:lnTo>
                  <a:pt x="856509" y="104001"/>
                </a:lnTo>
                <a:lnTo>
                  <a:pt x="1713019" y="104001"/>
                </a:lnTo>
                <a:lnTo>
                  <a:pt x="17130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2" name="Google Shape;222;p14"/>
          <p:cNvSpPr/>
          <p:nvPr/>
        </p:nvSpPr>
        <p:spPr>
          <a:xfrm>
            <a:off x="286007" y="2787096"/>
            <a:ext cx="1713230" cy="208279"/>
          </a:xfrm>
          <a:custGeom>
            <a:rect b="b" l="l" r="r" t="t"/>
            <a:pathLst>
              <a:path extrusionOk="0" h="208280" w="1713230">
                <a:moveTo>
                  <a:pt x="856509" y="0"/>
                </a:moveTo>
                <a:lnTo>
                  <a:pt x="778550" y="425"/>
                </a:lnTo>
                <a:lnTo>
                  <a:pt x="702551" y="1675"/>
                </a:lnTo>
                <a:lnTo>
                  <a:pt x="628815" y="3714"/>
                </a:lnTo>
                <a:lnTo>
                  <a:pt x="557645" y="6506"/>
                </a:lnTo>
                <a:lnTo>
                  <a:pt x="489344" y="10013"/>
                </a:lnTo>
                <a:lnTo>
                  <a:pt x="424212" y="14198"/>
                </a:lnTo>
                <a:lnTo>
                  <a:pt x="362554" y="19026"/>
                </a:lnTo>
                <a:lnTo>
                  <a:pt x="304671" y="24459"/>
                </a:lnTo>
                <a:lnTo>
                  <a:pt x="250865" y="30460"/>
                </a:lnTo>
                <a:lnTo>
                  <a:pt x="201440" y="36994"/>
                </a:lnTo>
                <a:lnTo>
                  <a:pt x="156697" y="44022"/>
                </a:lnTo>
                <a:lnTo>
                  <a:pt x="116938" y="51509"/>
                </a:lnTo>
                <a:lnTo>
                  <a:pt x="53585" y="67711"/>
                </a:lnTo>
                <a:lnTo>
                  <a:pt x="13799" y="85305"/>
                </a:lnTo>
                <a:lnTo>
                  <a:pt x="0" y="104000"/>
                </a:lnTo>
                <a:lnTo>
                  <a:pt x="3500" y="113466"/>
                </a:lnTo>
                <a:lnTo>
                  <a:pt x="53585" y="140289"/>
                </a:lnTo>
                <a:lnTo>
                  <a:pt x="116938" y="156491"/>
                </a:lnTo>
                <a:lnTo>
                  <a:pt x="156697" y="163978"/>
                </a:lnTo>
                <a:lnTo>
                  <a:pt x="201440" y="171007"/>
                </a:lnTo>
                <a:lnTo>
                  <a:pt x="250865" y="177540"/>
                </a:lnTo>
                <a:lnTo>
                  <a:pt x="304671" y="183541"/>
                </a:lnTo>
                <a:lnTo>
                  <a:pt x="362554" y="188974"/>
                </a:lnTo>
                <a:lnTo>
                  <a:pt x="424212" y="193802"/>
                </a:lnTo>
                <a:lnTo>
                  <a:pt x="489344" y="197988"/>
                </a:lnTo>
                <a:lnTo>
                  <a:pt x="557645" y="201495"/>
                </a:lnTo>
                <a:lnTo>
                  <a:pt x="628815" y="204286"/>
                </a:lnTo>
                <a:lnTo>
                  <a:pt x="702551" y="206326"/>
                </a:lnTo>
                <a:lnTo>
                  <a:pt x="778550" y="207576"/>
                </a:lnTo>
                <a:lnTo>
                  <a:pt x="856509" y="208001"/>
                </a:lnTo>
                <a:lnTo>
                  <a:pt x="934469" y="207576"/>
                </a:lnTo>
                <a:lnTo>
                  <a:pt x="1010468" y="206326"/>
                </a:lnTo>
                <a:lnTo>
                  <a:pt x="1084204" y="204286"/>
                </a:lnTo>
                <a:lnTo>
                  <a:pt x="1155374" y="201495"/>
                </a:lnTo>
                <a:lnTo>
                  <a:pt x="1223675" y="197988"/>
                </a:lnTo>
                <a:lnTo>
                  <a:pt x="1288806" y="193802"/>
                </a:lnTo>
                <a:lnTo>
                  <a:pt x="1350465" y="188974"/>
                </a:lnTo>
                <a:lnTo>
                  <a:pt x="1408348" y="183541"/>
                </a:lnTo>
                <a:lnTo>
                  <a:pt x="1462153" y="177540"/>
                </a:lnTo>
                <a:lnTo>
                  <a:pt x="1511579" y="171007"/>
                </a:lnTo>
                <a:lnTo>
                  <a:pt x="1556322" y="163978"/>
                </a:lnTo>
                <a:lnTo>
                  <a:pt x="1596081" y="156491"/>
                </a:lnTo>
                <a:lnTo>
                  <a:pt x="1659434" y="140289"/>
                </a:lnTo>
                <a:lnTo>
                  <a:pt x="1699220" y="122694"/>
                </a:lnTo>
                <a:lnTo>
                  <a:pt x="1713019" y="104000"/>
                </a:lnTo>
                <a:lnTo>
                  <a:pt x="1709519" y="94534"/>
                </a:lnTo>
                <a:lnTo>
                  <a:pt x="1659434" y="67711"/>
                </a:lnTo>
                <a:lnTo>
                  <a:pt x="1596081" y="51509"/>
                </a:lnTo>
                <a:lnTo>
                  <a:pt x="1556322" y="44022"/>
                </a:lnTo>
                <a:lnTo>
                  <a:pt x="1511579" y="36994"/>
                </a:lnTo>
                <a:lnTo>
                  <a:pt x="1462153" y="30460"/>
                </a:lnTo>
                <a:lnTo>
                  <a:pt x="1408348" y="24459"/>
                </a:lnTo>
                <a:lnTo>
                  <a:pt x="1350465" y="19026"/>
                </a:lnTo>
                <a:lnTo>
                  <a:pt x="1288806" y="14198"/>
                </a:lnTo>
                <a:lnTo>
                  <a:pt x="1223675" y="10013"/>
                </a:lnTo>
                <a:lnTo>
                  <a:pt x="1155374" y="6506"/>
                </a:lnTo>
                <a:lnTo>
                  <a:pt x="1084204" y="3714"/>
                </a:lnTo>
                <a:lnTo>
                  <a:pt x="1010468" y="1675"/>
                </a:lnTo>
                <a:lnTo>
                  <a:pt x="934469" y="425"/>
                </a:lnTo>
                <a:lnTo>
                  <a:pt x="8565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3" name="Google Shape;223;p14"/>
          <p:cNvSpPr/>
          <p:nvPr/>
        </p:nvSpPr>
        <p:spPr>
          <a:xfrm>
            <a:off x="286007" y="2787096"/>
            <a:ext cx="1713230" cy="208279"/>
          </a:xfrm>
          <a:custGeom>
            <a:rect b="b" l="l" r="r" t="t"/>
            <a:pathLst>
              <a:path extrusionOk="0" h="208280" w="1713230">
                <a:moveTo>
                  <a:pt x="1713020" y="104001"/>
                </a:moveTo>
                <a:lnTo>
                  <a:pt x="1682424" y="131648"/>
                </a:lnTo>
                <a:lnTo>
                  <a:pt x="1630552" y="148583"/>
                </a:lnTo>
                <a:lnTo>
                  <a:pt x="1556322" y="163979"/>
                </a:lnTo>
                <a:lnTo>
                  <a:pt x="1511579" y="171007"/>
                </a:lnTo>
                <a:lnTo>
                  <a:pt x="1462153" y="177540"/>
                </a:lnTo>
                <a:lnTo>
                  <a:pt x="1408348" y="183542"/>
                </a:lnTo>
                <a:lnTo>
                  <a:pt x="1350465" y="188975"/>
                </a:lnTo>
                <a:lnTo>
                  <a:pt x="1288806" y="193802"/>
                </a:lnTo>
                <a:lnTo>
                  <a:pt x="1223675" y="197988"/>
                </a:lnTo>
                <a:lnTo>
                  <a:pt x="1155373" y="201495"/>
                </a:lnTo>
                <a:lnTo>
                  <a:pt x="1084204" y="204286"/>
                </a:lnTo>
                <a:lnTo>
                  <a:pt x="1010468" y="206326"/>
                </a:lnTo>
                <a:lnTo>
                  <a:pt x="934469" y="207576"/>
                </a:lnTo>
                <a:lnTo>
                  <a:pt x="856510" y="208001"/>
                </a:lnTo>
                <a:lnTo>
                  <a:pt x="778550" y="207576"/>
                </a:lnTo>
                <a:lnTo>
                  <a:pt x="702551" y="206326"/>
                </a:lnTo>
                <a:lnTo>
                  <a:pt x="628815" y="204286"/>
                </a:lnTo>
                <a:lnTo>
                  <a:pt x="557645" y="201495"/>
                </a:lnTo>
                <a:lnTo>
                  <a:pt x="489344" y="197988"/>
                </a:lnTo>
                <a:lnTo>
                  <a:pt x="424213" y="193802"/>
                </a:lnTo>
                <a:lnTo>
                  <a:pt x="362554" y="188975"/>
                </a:lnTo>
                <a:lnTo>
                  <a:pt x="304671" y="183542"/>
                </a:lnTo>
                <a:lnTo>
                  <a:pt x="250865" y="177540"/>
                </a:lnTo>
                <a:lnTo>
                  <a:pt x="201440" y="171007"/>
                </a:lnTo>
                <a:lnTo>
                  <a:pt x="156697" y="163979"/>
                </a:lnTo>
                <a:lnTo>
                  <a:pt x="116938" y="156492"/>
                </a:lnTo>
                <a:lnTo>
                  <a:pt x="53585" y="140290"/>
                </a:lnTo>
                <a:lnTo>
                  <a:pt x="13799" y="122695"/>
                </a:lnTo>
                <a:lnTo>
                  <a:pt x="0" y="104001"/>
                </a:lnTo>
                <a:lnTo>
                  <a:pt x="3500" y="94534"/>
                </a:lnTo>
                <a:lnTo>
                  <a:pt x="53585" y="67711"/>
                </a:lnTo>
                <a:lnTo>
                  <a:pt x="116938" y="51509"/>
                </a:lnTo>
                <a:lnTo>
                  <a:pt x="156697" y="44022"/>
                </a:lnTo>
                <a:lnTo>
                  <a:pt x="201440" y="36994"/>
                </a:lnTo>
                <a:lnTo>
                  <a:pt x="250865" y="30461"/>
                </a:lnTo>
                <a:lnTo>
                  <a:pt x="304671" y="24459"/>
                </a:lnTo>
                <a:lnTo>
                  <a:pt x="362554" y="19026"/>
                </a:lnTo>
                <a:lnTo>
                  <a:pt x="424213" y="14199"/>
                </a:lnTo>
                <a:lnTo>
                  <a:pt x="489344" y="10013"/>
                </a:lnTo>
                <a:lnTo>
                  <a:pt x="557645" y="6506"/>
                </a:lnTo>
                <a:lnTo>
                  <a:pt x="628815" y="3715"/>
                </a:lnTo>
                <a:lnTo>
                  <a:pt x="702551" y="1675"/>
                </a:lnTo>
                <a:lnTo>
                  <a:pt x="778550" y="425"/>
                </a:lnTo>
                <a:lnTo>
                  <a:pt x="856510" y="0"/>
                </a:lnTo>
                <a:lnTo>
                  <a:pt x="934469" y="425"/>
                </a:lnTo>
                <a:lnTo>
                  <a:pt x="1010468" y="1675"/>
                </a:lnTo>
                <a:lnTo>
                  <a:pt x="1084204" y="3715"/>
                </a:lnTo>
                <a:lnTo>
                  <a:pt x="1155373" y="6506"/>
                </a:lnTo>
                <a:lnTo>
                  <a:pt x="1223675" y="10013"/>
                </a:lnTo>
                <a:lnTo>
                  <a:pt x="1288806" y="14199"/>
                </a:lnTo>
                <a:lnTo>
                  <a:pt x="1350465" y="19026"/>
                </a:lnTo>
                <a:lnTo>
                  <a:pt x="1408348" y="24459"/>
                </a:lnTo>
                <a:lnTo>
                  <a:pt x="1462153" y="30461"/>
                </a:lnTo>
                <a:lnTo>
                  <a:pt x="1511579" y="36994"/>
                </a:lnTo>
                <a:lnTo>
                  <a:pt x="1556322" y="44022"/>
                </a:lnTo>
                <a:lnTo>
                  <a:pt x="1596081" y="51509"/>
                </a:lnTo>
                <a:lnTo>
                  <a:pt x="1659434" y="67711"/>
                </a:lnTo>
                <a:lnTo>
                  <a:pt x="1699220" y="85306"/>
                </a:lnTo>
                <a:lnTo>
                  <a:pt x="1713020" y="104001"/>
                </a:lnTo>
                <a:close/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4" name="Google Shape;224;p14"/>
          <p:cNvSpPr/>
          <p:nvPr/>
        </p:nvSpPr>
        <p:spPr>
          <a:xfrm>
            <a:off x="286007" y="2891097"/>
            <a:ext cx="1713230" cy="728345"/>
          </a:xfrm>
          <a:custGeom>
            <a:rect b="b" l="l" r="r" t="t"/>
            <a:pathLst>
              <a:path extrusionOk="0" h="728345" w="1713230">
                <a:moveTo>
                  <a:pt x="1713020" y="0"/>
                </a:moveTo>
                <a:lnTo>
                  <a:pt x="1713020" y="624002"/>
                </a:lnTo>
                <a:lnTo>
                  <a:pt x="1709519" y="633468"/>
                </a:lnTo>
                <a:lnTo>
                  <a:pt x="1659434" y="660291"/>
                </a:lnTo>
                <a:lnTo>
                  <a:pt x="1596081" y="676493"/>
                </a:lnTo>
                <a:lnTo>
                  <a:pt x="1556322" y="683980"/>
                </a:lnTo>
                <a:lnTo>
                  <a:pt x="1511579" y="691008"/>
                </a:lnTo>
                <a:lnTo>
                  <a:pt x="1462153" y="697541"/>
                </a:lnTo>
                <a:lnTo>
                  <a:pt x="1408348" y="703543"/>
                </a:lnTo>
                <a:lnTo>
                  <a:pt x="1350465" y="708976"/>
                </a:lnTo>
                <a:lnTo>
                  <a:pt x="1288806" y="713803"/>
                </a:lnTo>
                <a:lnTo>
                  <a:pt x="1223675" y="717989"/>
                </a:lnTo>
                <a:lnTo>
                  <a:pt x="1155373" y="721496"/>
                </a:lnTo>
                <a:lnTo>
                  <a:pt x="1084204" y="724287"/>
                </a:lnTo>
                <a:lnTo>
                  <a:pt x="1010468" y="726327"/>
                </a:lnTo>
                <a:lnTo>
                  <a:pt x="934469" y="727577"/>
                </a:lnTo>
                <a:lnTo>
                  <a:pt x="856510" y="728003"/>
                </a:lnTo>
                <a:lnTo>
                  <a:pt x="778550" y="727577"/>
                </a:lnTo>
                <a:lnTo>
                  <a:pt x="702551" y="726327"/>
                </a:lnTo>
                <a:lnTo>
                  <a:pt x="628815" y="724287"/>
                </a:lnTo>
                <a:lnTo>
                  <a:pt x="557645" y="721496"/>
                </a:lnTo>
                <a:lnTo>
                  <a:pt x="489344" y="717989"/>
                </a:lnTo>
                <a:lnTo>
                  <a:pt x="424213" y="713803"/>
                </a:lnTo>
                <a:lnTo>
                  <a:pt x="362554" y="708976"/>
                </a:lnTo>
                <a:lnTo>
                  <a:pt x="304671" y="703543"/>
                </a:lnTo>
                <a:lnTo>
                  <a:pt x="250865" y="697541"/>
                </a:lnTo>
                <a:lnTo>
                  <a:pt x="201440" y="691008"/>
                </a:lnTo>
                <a:lnTo>
                  <a:pt x="156697" y="683980"/>
                </a:lnTo>
                <a:lnTo>
                  <a:pt x="116938" y="676493"/>
                </a:lnTo>
                <a:lnTo>
                  <a:pt x="53585" y="660291"/>
                </a:lnTo>
                <a:lnTo>
                  <a:pt x="13799" y="642696"/>
                </a:lnTo>
                <a:lnTo>
                  <a:pt x="0" y="624002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" name="Google Shape;225;p14"/>
          <p:cNvSpPr txBox="1"/>
          <p:nvPr/>
        </p:nvSpPr>
        <p:spPr>
          <a:xfrm>
            <a:off x="618901" y="2955035"/>
            <a:ext cx="1082675" cy="455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76200" lvl="0" marL="889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BD Sequências  (</a:t>
            </a:r>
            <a:r>
              <a:rPr i="1" lang="en-US" sz="1400">
                <a:latin typeface="Calibri"/>
                <a:ea typeface="Calibri"/>
                <a:cs typeface="Calibri"/>
                <a:sym typeface="Calibri"/>
              </a:rPr>
              <a:t>e.g.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Refseq)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2228088" y="2825495"/>
            <a:ext cx="1725167" cy="113690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" name="Google Shape;227;p14"/>
          <p:cNvSpPr/>
          <p:nvPr/>
        </p:nvSpPr>
        <p:spPr>
          <a:xfrm>
            <a:off x="2267745" y="2864717"/>
            <a:ext cx="1480185" cy="792480"/>
          </a:xfrm>
          <a:custGeom>
            <a:rect b="b" l="l" r="r" t="t"/>
            <a:pathLst>
              <a:path extrusionOk="0" h="792479" w="1480185">
                <a:moveTo>
                  <a:pt x="1348144" y="0"/>
                </a:moveTo>
                <a:lnTo>
                  <a:pt x="132016" y="0"/>
                </a:lnTo>
                <a:lnTo>
                  <a:pt x="90289" y="6730"/>
                </a:lnTo>
                <a:lnTo>
                  <a:pt x="54049" y="25471"/>
                </a:lnTo>
                <a:lnTo>
                  <a:pt x="25471" y="54050"/>
                </a:lnTo>
                <a:lnTo>
                  <a:pt x="6730" y="90290"/>
                </a:lnTo>
                <a:lnTo>
                  <a:pt x="0" y="132017"/>
                </a:lnTo>
                <a:lnTo>
                  <a:pt x="0" y="660071"/>
                </a:lnTo>
                <a:lnTo>
                  <a:pt x="6730" y="701799"/>
                </a:lnTo>
                <a:lnTo>
                  <a:pt x="25471" y="738039"/>
                </a:lnTo>
                <a:lnTo>
                  <a:pt x="54049" y="766617"/>
                </a:lnTo>
                <a:lnTo>
                  <a:pt x="90289" y="785358"/>
                </a:lnTo>
                <a:lnTo>
                  <a:pt x="132016" y="792088"/>
                </a:lnTo>
                <a:lnTo>
                  <a:pt x="1348144" y="792088"/>
                </a:lnTo>
                <a:lnTo>
                  <a:pt x="1389871" y="785358"/>
                </a:lnTo>
                <a:lnTo>
                  <a:pt x="1426111" y="766617"/>
                </a:lnTo>
                <a:lnTo>
                  <a:pt x="1454689" y="738039"/>
                </a:lnTo>
                <a:lnTo>
                  <a:pt x="1473430" y="701799"/>
                </a:lnTo>
                <a:lnTo>
                  <a:pt x="1480160" y="660071"/>
                </a:lnTo>
                <a:lnTo>
                  <a:pt x="1480160" y="132017"/>
                </a:lnTo>
                <a:lnTo>
                  <a:pt x="1473430" y="90290"/>
                </a:lnTo>
                <a:lnTo>
                  <a:pt x="1454689" y="54050"/>
                </a:lnTo>
                <a:lnTo>
                  <a:pt x="1426111" y="25471"/>
                </a:lnTo>
                <a:lnTo>
                  <a:pt x="1389871" y="6730"/>
                </a:lnTo>
                <a:lnTo>
                  <a:pt x="1348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" name="Google Shape;228;p14"/>
          <p:cNvSpPr/>
          <p:nvPr/>
        </p:nvSpPr>
        <p:spPr>
          <a:xfrm>
            <a:off x="2267745" y="2864717"/>
            <a:ext cx="1480185" cy="792480"/>
          </a:xfrm>
          <a:custGeom>
            <a:rect b="b" l="l" r="r" t="t"/>
            <a:pathLst>
              <a:path extrusionOk="0" h="792479" w="1480185">
                <a:moveTo>
                  <a:pt x="0" y="132016"/>
                </a:moveTo>
                <a:lnTo>
                  <a:pt x="6730" y="90289"/>
                </a:lnTo>
                <a:lnTo>
                  <a:pt x="25471" y="54049"/>
                </a:lnTo>
                <a:lnTo>
                  <a:pt x="54049" y="25471"/>
                </a:lnTo>
                <a:lnTo>
                  <a:pt x="90289" y="6730"/>
                </a:lnTo>
                <a:lnTo>
                  <a:pt x="132016" y="0"/>
                </a:lnTo>
                <a:lnTo>
                  <a:pt x="1348144" y="0"/>
                </a:lnTo>
                <a:lnTo>
                  <a:pt x="1389871" y="6730"/>
                </a:lnTo>
                <a:lnTo>
                  <a:pt x="1426111" y="25471"/>
                </a:lnTo>
                <a:lnTo>
                  <a:pt x="1454689" y="54049"/>
                </a:lnTo>
                <a:lnTo>
                  <a:pt x="1473430" y="90289"/>
                </a:lnTo>
                <a:lnTo>
                  <a:pt x="1480161" y="132016"/>
                </a:lnTo>
                <a:lnTo>
                  <a:pt x="1480161" y="660071"/>
                </a:lnTo>
                <a:lnTo>
                  <a:pt x="1473430" y="701798"/>
                </a:lnTo>
                <a:lnTo>
                  <a:pt x="1454689" y="738038"/>
                </a:lnTo>
                <a:lnTo>
                  <a:pt x="1426111" y="766616"/>
                </a:lnTo>
                <a:lnTo>
                  <a:pt x="1389871" y="785357"/>
                </a:lnTo>
                <a:lnTo>
                  <a:pt x="1348144" y="792088"/>
                </a:lnTo>
                <a:lnTo>
                  <a:pt x="132016" y="792088"/>
                </a:lnTo>
                <a:lnTo>
                  <a:pt x="90289" y="785357"/>
                </a:lnTo>
                <a:lnTo>
                  <a:pt x="54049" y="766616"/>
                </a:lnTo>
                <a:lnTo>
                  <a:pt x="25471" y="738038"/>
                </a:lnTo>
                <a:lnTo>
                  <a:pt x="6730" y="701798"/>
                </a:lnTo>
                <a:lnTo>
                  <a:pt x="0" y="660071"/>
                </a:lnTo>
                <a:lnTo>
                  <a:pt x="0" y="132016"/>
                </a:lnTo>
                <a:close/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" name="Google Shape;229;p14"/>
          <p:cNvSpPr txBox="1"/>
          <p:nvPr/>
        </p:nvSpPr>
        <p:spPr>
          <a:xfrm>
            <a:off x="2826849" y="3128771"/>
            <a:ext cx="36195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MSA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4"/>
          <p:cNvSpPr/>
          <p:nvPr/>
        </p:nvSpPr>
        <p:spPr>
          <a:xfrm>
            <a:off x="3474720" y="3459479"/>
            <a:ext cx="441960" cy="45110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" name="Google Shape;231;p14"/>
          <p:cNvSpPr/>
          <p:nvPr/>
        </p:nvSpPr>
        <p:spPr>
          <a:xfrm>
            <a:off x="3496055" y="3483864"/>
            <a:ext cx="399288" cy="4602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" name="Google Shape;232;p14"/>
          <p:cNvSpPr/>
          <p:nvPr/>
        </p:nvSpPr>
        <p:spPr>
          <a:xfrm>
            <a:off x="3521981" y="3484680"/>
            <a:ext cx="346909" cy="36003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3" name="Google Shape;233;p14"/>
          <p:cNvSpPr/>
          <p:nvPr/>
        </p:nvSpPr>
        <p:spPr>
          <a:xfrm>
            <a:off x="3521981" y="3484680"/>
            <a:ext cx="347345" cy="360045"/>
          </a:xfrm>
          <a:custGeom>
            <a:rect b="b" l="l" r="r" t="t"/>
            <a:pathLst>
              <a:path extrusionOk="0" h="360045" w="347345">
                <a:moveTo>
                  <a:pt x="0" y="180020"/>
                </a:moveTo>
                <a:lnTo>
                  <a:pt x="6195" y="132163"/>
                </a:lnTo>
                <a:lnTo>
                  <a:pt x="23681" y="89160"/>
                </a:lnTo>
                <a:lnTo>
                  <a:pt x="50803" y="52726"/>
                </a:lnTo>
                <a:lnTo>
                  <a:pt x="85908" y="24578"/>
                </a:lnTo>
                <a:lnTo>
                  <a:pt x="127343" y="6430"/>
                </a:lnTo>
                <a:lnTo>
                  <a:pt x="173454" y="0"/>
                </a:lnTo>
                <a:lnTo>
                  <a:pt x="219565" y="6430"/>
                </a:lnTo>
                <a:lnTo>
                  <a:pt x="261000" y="24578"/>
                </a:lnTo>
                <a:lnTo>
                  <a:pt x="296105" y="52726"/>
                </a:lnTo>
                <a:lnTo>
                  <a:pt x="323227" y="89160"/>
                </a:lnTo>
                <a:lnTo>
                  <a:pt x="340713" y="132163"/>
                </a:lnTo>
                <a:lnTo>
                  <a:pt x="346909" y="180020"/>
                </a:lnTo>
                <a:lnTo>
                  <a:pt x="340713" y="227876"/>
                </a:lnTo>
                <a:lnTo>
                  <a:pt x="323227" y="270879"/>
                </a:lnTo>
                <a:lnTo>
                  <a:pt x="296105" y="307313"/>
                </a:lnTo>
                <a:lnTo>
                  <a:pt x="261000" y="335461"/>
                </a:lnTo>
                <a:lnTo>
                  <a:pt x="219565" y="353609"/>
                </a:lnTo>
                <a:lnTo>
                  <a:pt x="173454" y="360040"/>
                </a:lnTo>
                <a:lnTo>
                  <a:pt x="127343" y="353609"/>
                </a:lnTo>
                <a:lnTo>
                  <a:pt x="85908" y="335461"/>
                </a:lnTo>
                <a:lnTo>
                  <a:pt x="50803" y="307313"/>
                </a:lnTo>
                <a:lnTo>
                  <a:pt x="23681" y="270879"/>
                </a:lnTo>
                <a:lnTo>
                  <a:pt x="6195" y="227876"/>
                </a:lnTo>
                <a:lnTo>
                  <a:pt x="0" y="18002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" name="Google Shape;234;p14"/>
          <p:cNvSpPr txBox="1"/>
          <p:nvPr/>
        </p:nvSpPr>
        <p:spPr>
          <a:xfrm>
            <a:off x="3633523" y="3546348"/>
            <a:ext cx="12446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3974591" y="2825495"/>
            <a:ext cx="2121408" cy="112775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6" name="Google Shape;236;p14"/>
          <p:cNvSpPr/>
          <p:nvPr/>
        </p:nvSpPr>
        <p:spPr>
          <a:xfrm>
            <a:off x="4014387" y="2864717"/>
            <a:ext cx="1862455" cy="792480"/>
          </a:xfrm>
          <a:custGeom>
            <a:rect b="b" l="l" r="r" t="t"/>
            <a:pathLst>
              <a:path extrusionOk="0" h="792479" w="1862454">
                <a:moveTo>
                  <a:pt x="1730435" y="0"/>
                </a:moveTo>
                <a:lnTo>
                  <a:pt x="132017" y="0"/>
                </a:lnTo>
                <a:lnTo>
                  <a:pt x="90290" y="6730"/>
                </a:lnTo>
                <a:lnTo>
                  <a:pt x="54050" y="25471"/>
                </a:lnTo>
                <a:lnTo>
                  <a:pt x="25471" y="54050"/>
                </a:lnTo>
                <a:lnTo>
                  <a:pt x="6730" y="90290"/>
                </a:lnTo>
                <a:lnTo>
                  <a:pt x="0" y="132017"/>
                </a:lnTo>
                <a:lnTo>
                  <a:pt x="0" y="660071"/>
                </a:lnTo>
                <a:lnTo>
                  <a:pt x="6730" y="701798"/>
                </a:lnTo>
                <a:lnTo>
                  <a:pt x="25471" y="738038"/>
                </a:lnTo>
                <a:lnTo>
                  <a:pt x="54050" y="766616"/>
                </a:lnTo>
                <a:lnTo>
                  <a:pt x="90290" y="785358"/>
                </a:lnTo>
                <a:lnTo>
                  <a:pt x="132017" y="792088"/>
                </a:lnTo>
                <a:lnTo>
                  <a:pt x="1730435" y="792088"/>
                </a:lnTo>
                <a:lnTo>
                  <a:pt x="1772163" y="785358"/>
                </a:lnTo>
                <a:lnTo>
                  <a:pt x="1808403" y="766616"/>
                </a:lnTo>
                <a:lnTo>
                  <a:pt x="1836981" y="738038"/>
                </a:lnTo>
                <a:lnTo>
                  <a:pt x="1855723" y="701798"/>
                </a:lnTo>
                <a:lnTo>
                  <a:pt x="1862453" y="660071"/>
                </a:lnTo>
                <a:lnTo>
                  <a:pt x="1862453" y="132017"/>
                </a:lnTo>
                <a:lnTo>
                  <a:pt x="1855723" y="90290"/>
                </a:lnTo>
                <a:lnTo>
                  <a:pt x="1836981" y="54050"/>
                </a:lnTo>
                <a:lnTo>
                  <a:pt x="1808403" y="25471"/>
                </a:lnTo>
                <a:lnTo>
                  <a:pt x="1772163" y="6730"/>
                </a:lnTo>
                <a:lnTo>
                  <a:pt x="17304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7" name="Google Shape;237;p14"/>
          <p:cNvSpPr/>
          <p:nvPr/>
        </p:nvSpPr>
        <p:spPr>
          <a:xfrm>
            <a:off x="4014387" y="2864717"/>
            <a:ext cx="1862455" cy="792480"/>
          </a:xfrm>
          <a:custGeom>
            <a:rect b="b" l="l" r="r" t="t"/>
            <a:pathLst>
              <a:path extrusionOk="0" h="792479" w="1862454">
                <a:moveTo>
                  <a:pt x="0" y="132017"/>
                </a:moveTo>
                <a:lnTo>
                  <a:pt x="6730" y="90289"/>
                </a:lnTo>
                <a:lnTo>
                  <a:pt x="25471" y="54049"/>
                </a:lnTo>
                <a:lnTo>
                  <a:pt x="54049" y="25471"/>
                </a:lnTo>
                <a:lnTo>
                  <a:pt x="90289" y="6730"/>
                </a:lnTo>
                <a:lnTo>
                  <a:pt x="132017" y="0"/>
                </a:lnTo>
                <a:lnTo>
                  <a:pt x="1730436" y="0"/>
                </a:lnTo>
                <a:lnTo>
                  <a:pt x="1772163" y="6730"/>
                </a:lnTo>
                <a:lnTo>
                  <a:pt x="1808403" y="25471"/>
                </a:lnTo>
                <a:lnTo>
                  <a:pt x="1836981" y="54049"/>
                </a:lnTo>
                <a:lnTo>
                  <a:pt x="1855722" y="90289"/>
                </a:lnTo>
                <a:lnTo>
                  <a:pt x="1862453" y="132017"/>
                </a:lnTo>
                <a:lnTo>
                  <a:pt x="1862453" y="660070"/>
                </a:lnTo>
                <a:lnTo>
                  <a:pt x="1855722" y="701798"/>
                </a:lnTo>
                <a:lnTo>
                  <a:pt x="1836981" y="738038"/>
                </a:lnTo>
                <a:lnTo>
                  <a:pt x="1808403" y="766616"/>
                </a:lnTo>
                <a:lnTo>
                  <a:pt x="1772163" y="785357"/>
                </a:lnTo>
                <a:lnTo>
                  <a:pt x="1730436" y="792088"/>
                </a:lnTo>
                <a:lnTo>
                  <a:pt x="132017" y="792088"/>
                </a:lnTo>
                <a:lnTo>
                  <a:pt x="90289" y="785357"/>
                </a:lnTo>
                <a:lnTo>
                  <a:pt x="54049" y="766616"/>
                </a:lnTo>
                <a:lnTo>
                  <a:pt x="25471" y="738038"/>
                </a:lnTo>
                <a:lnTo>
                  <a:pt x="6730" y="701798"/>
                </a:lnTo>
                <a:lnTo>
                  <a:pt x="0" y="660070"/>
                </a:lnTo>
                <a:lnTo>
                  <a:pt x="0" y="132017"/>
                </a:lnTo>
                <a:close/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8" name="Google Shape;238;p14"/>
          <p:cNvSpPr txBox="1"/>
          <p:nvPr/>
        </p:nvSpPr>
        <p:spPr>
          <a:xfrm>
            <a:off x="4261401" y="3022091"/>
            <a:ext cx="1369060" cy="455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335280" lvl="0" marL="347345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Eleição do Modelo  Evolutivo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5577840" y="3450335"/>
            <a:ext cx="481584" cy="4541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0" name="Google Shape;240;p14"/>
          <p:cNvSpPr/>
          <p:nvPr/>
        </p:nvSpPr>
        <p:spPr>
          <a:xfrm>
            <a:off x="5620511" y="3474720"/>
            <a:ext cx="396239" cy="4602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1" name="Google Shape;241;p14"/>
          <p:cNvSpPr/>
          <p:nvPr/>
        </p:nvSpPr>
        <p:spPr>
          <a:xfrm>
            <a:off x="5624148" y="3476786"/>
            <a:ext cx="388010" cy="3600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2" name="Google Shape;242;p14"/>
          <p:cNvSpPr/>
          <p:nvPr/>
        </p:nvSpPr>
        <p:spPr>
          <a:xfrm>
            <a:off x="5624149" y="3476786"/>
            <a:ext cx="388620" cy="360045"/>
          </a:xfrm>
          <a:custGeom>
            <a:rect b="b" l="l" r="r" t="t"/>
            <a:pathLst>
              <a:path extrusionOk="0" h="360045" w="388620">
                <a:moveTo>
                  <a:pt x="0" y="180020"/>
                </a:moveTo>
                <a:lnTo>
                  <a:pt x="6930" y="132163"/>
                </a:lnTo>
                <a:lnTo>
                  <a:pt x="26487" y="89160"/>
                </a:lnTo>
                <a:lnTo>
                  <a:pt x="56822" y="52726"/>
                </a:lnTo>
                <a:lnTo>
                  <a:pt x="96087" y="24578"/>
                </a:lnTo>
                <a:lnTo>
                  <a:pt x="142431" y="6430"/>
                </a:lnTo>
                <a:lnTo>
                  <a:pt x="194005" y="0"/>
                </a:lnTo>
                <a:lnTo>
                  <a:pt x="245579" y="6430"/>
                </a:lnTo>
                <a:lnTo>
                  <a:pt x="291923" y="24578"/>
                </a:lnTo>
                <a:lnTo>
                  <a:pt x="331188" y="52726"/>
                </a:lnTo>
                <a:lnTo>
                  <a:pt x="361523" y="89160"/>
                </a:lnTo>
                <a:lnTo>
                  <a:pt x="381080" y="132163"/>
                </a:lnTo>
                <a:lnTo>
                  <a:pt x="388011" y="180020"/>
                </a:lnTo>
                <a:lnTo>
                  <a:pt x="381080" y="227876"/>
                </a:lnTo>
                <a:lnTo>
                  <a:pt x="361523" y="270879"/>
                </a:lnTo>
                <a:lnTo>
                  <a:pt x="331188" y="307313"/>
                </a:lnTo>
                <a:lnTo>
                  <a:pt x="291923" y="335461"/>
                </a:lnTo>
                <a:lnTo>
                  <a:pt x="245579" y="353609"/>
                </a:lnTo>
                <a:lnTo>
                  <a:pt x="194005" y="360040"/>
                </a:lnTo>
                <a:lnTo>
                  <a:pt x="142431" y="353609"/>
                </a:lnTo>
                <a:lnTo>
                  <a:pt x="96087" y="335461"/>
                </a:lnTo>
                <a:lnTo>
                  <a:pt x="56822" y="307313"/>
                </a:lnTo>
                <a:lnTo>
                  <a:pt x="26487" y="270879"/>
                </a:lnTo>
                <a:lnTo>
                  <a:pt x="6930" y="227876"/>
                </a:lnTo>
                <a:lnTo>
                  <a:pt x="0" y="18002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3" name="Google Shape;243;p14"/>
          <p:cNvSpPr txBox="1"/>
          <p:nvPr/>
        </p:nvSpPr>
        <p:spPr>
          <a:xfrm>
            <a:off x="5756242" y="3537204"/>
            <a:ext cx="12446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6382511" y="2825495"/>
            <a:ext cx="2520695" cy="11369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5" name="Google Shape;245;p14"/>
          <p:cNvSpPr/>
          <p:nvPr/>
        </p:nvSpPr>
        <p:spPr>
          <a:xfrm>
            <a:off x="6421094" y="2864717"/>
            <a:ext cx="2280285" cy="799465"/>
          </a:xfrm>
          <a:custGeom>
            <a:rect b="b" l="l" r="r" t="t"/>
            <a:pathLst>
              <a:path extrusionOk="0" h="799464" w="2280284">
                <a:moveTo>
                  <a:pt x="2146628" y="0"/>
                </a:moveTo>
                <a:lnTo>
                  <a:pt x="133169" y="0"/>
                </a:lnTo>
                <a:lnTo>
                  <a:pt x="91077" y="6789"/>
                </a:lnTo>
                <a:lnTo>
                  <a:pt x="54521" y="25694"/>
                </a:lnTo>
                <a:lnTo>
                  <a:pt x="25693" y="54521"/>
                </a:lnTo>
                <a:lnTo>
                  <a:pt x="6789" y="91078"/>
                </a:lnTo>
                <a:lnTo>
                  <a:pt x="0" y="133170"/>
                </a:lnTo>
                <a:lnTo>
                  <a:pt x="0" y="665833"/>
                </a:lnTo>
                <a:lnTo>
                  <a:pt x="6789" y="707925"/>
                </a:lnTo>
                <a:lnTo>
                  <a:pt x="25693" y="744482"/>
                </a:lnTo>
                <a:lnTo>
                  <a:pt x="54521" y="773309"/>
                </a:lnTo>
                <a:lnTo>
                  <a:pt x="91077" y="792214"/>
                </a:lnTo>
                <a:lnTo>
                  <a:pt x="133169" y="799003"/>
                </a:lnTo>
                <a:lnTo>
                  <a:pt x="2146628" y="799003"/>
                </a:lnTo>
                <a:lnTo>
                  <a:pt x="2188721" y="792214"/>
                </a:lnTo>
                <a:lnTo>
                  <a:pt x="2225277" y="773309"/>
                </a:lnTo>
                <a:lnTo>
                  <a:pt x="2254105" y="744482"/>
                </a:lnTo>
                <a:lnTo>
                  <a:pt x="2273010" y="707925"/>
                </a:lnTo>
                <a:lnTo>
                  <a:pt x="2279799" y="665833"/>
                </a:lnTo>
                <a:lnTo>
                  <a:pt x="2279799" y="133170"/>
                </a:lnTo>
                <a:lnTo>
                  <a:pt x="2273010" y="91078"/>
                </a:lnTo>
                <a:lnTo>
                  <a:pt x="2254105" y="54521"/>
                </a:lnTo>
                <a:lnTo>
                  <a:pt x="2225277" y="25694"/>
                </a:lnTo>
                <a:lnTo>
                  <a:pt x="2188721" y="6789"/>
                </a:lnTo>
                <a:lnTo>
                  <a:pt x="2146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6" name="Google Shape;246;p14"/>
          <p:cNvSpPr/>
          <p:nvPr/>
        </p:nvSpPr>
        <p:spPr>
          <a:xfrm>
            <a:off x="6421094" y="2864717"/>
            <a:ext cx="2280285" cy="799465"/>
          </a:xfrm>
          <a:custGeom>
            <a:rect b="b" l="l" r="r" t="t"/>
            <a:pathLst>
              <a:path extrusionOk="0" h="799464" w="2280284">
                <a:moveTo>
                  <a:pt x="0" y="133170"/>
                </a:moveTo>
                <a:lnTo>
                  <a:pt x="6789" y="91078"/>
                </a:lnTo>
                <a:lnTo>
                  <a:pt x="25694" y="54521"/>
                </a:lnTo>
                <a:lnTo>
                  <a:pt x="54521" y="25694"/>
                </a:lnTo>
                <a:lnTo>
                  <a:pt x="91078" y="6789"/>
                </a:lnTo>
                <a:lnTo>
                  <a:pt x="133170" y="0"/>
                </a:lnTo>
                <a:lnTo>
                  <a:pt x="2146630" y="0"/>
                </a:lnTo>
                <a:lnTo>
                  <a:pt x="2188722" y="6789"/>
                </a:lnTo>
                <a:lnTo>
                  <a:pt x="2225278" y="25694"/>
                </a:lnTo>
                <a:lnTo>
                  <a:pt x="2254106" y="54521"/>
                </a:lnTo>
                <a:lnTo>
                  <a:pt x="2273010" y="91078"/>
                </a:lnTo>
                <a:lnTo>
                  <a:pt x="2279800" y="133170"/>
                </a:lnTo>
                <a:lnTo>
                  <a:pt x="2279800" y="665832"/>
                </a:lnTo>
                <a:lnTo>
                  <a:pt x="2273010" y="707924"/>
                </a:lnTo>
                <a:lnTo>
                  <a:pt x="2254106" y="744481"/>
                </a:lnTo>
                <a:lnTo>
                  <a:pt x="2225278" y="773308"/>
                </a:lnTo>
                <a:lnTo>
                  <a:pt x="2188722" y="792213"/>
                </a:lnTo>
                <a:lnTo>
                  <a:pt x="2146630" y="799003"/>
                </a:lnTo>
                <a:lnTo>
                  <a:pt x="133170" y="799003"/>
                </a:lnTo>
                <a:lnTo>
                  <a:pt x="91078" y="792213"/>
                </a:lnTo>
                <a:lnTo>
                  <a:pt x="54521" y="773308"/>
                </a:lnTo>
                <a:lnTo>
                  <a:pt x="25694" y="744481"/>
                </a:lnTo>
                <a:lnTo>
                  <a:pt x="6789" y="707924"/>
                </a:lnTo>
                <a:lnTo>
                  <a:pt x="0" y="665832"/>
                </a:lnTo>
                <a:lnTo>
                  <a:pt x="0" y="133170"/>
                </a:lnTo>
                <a:close/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7" name="Google Shape;247;p14"/>
          <p:cNvSpPr txBox="1"/>
          <p:nvPr/>
        </p:nvSpPr>
        <p:spPr>
          <a:xfrm>
            <a:off x="6762481" y="3025140"/>
            <a:ext cx="1596390" cy="455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348615" lvl="0" marL="36068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Construção da Árvore  Filogenética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8433816" y="3459479"/>
            <a:ext cx="432816" cy="45110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" name="Google Shape;249;p14"/>
          <p:cNvSpPr/>
          <p:nvPr/>
        </p:nvSpPr>
        <p:spPr>
          <a:xfrm>
            <a:off x="8452104" y="3483864"/>
            <a:ext cx="396240" cy="46024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0" name="Google Shape;250;p14"/>
          <p:cNvSpPr/>
          <p:nvPr/>
        </p:nvSpPr>
        <p:spPr>
          <a:xfrm>
            <a:off x="8480273" y="3484680"/>
            <a:ext cx="340197" cy="36003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" name="Google Shape;251;p14"/>
          <p:cNvSpPr/>
          <p:nvPr/>
        </p:nvSpPr>
        <p:spPr>
          <a:xfrm>
            <a:off x="8480273" y="3484680"/>
            <a:ext cx="340360" cy="360045"/>
          </a:xfrm>
          <a:custGeom>
            <a:rect b="b" l="l" r="r" t="t"/>
            <a:pathLst>
              <a:path extrusionOk="0" h="360045" w="340359">
                <a:moveTo>
                  <a:pt x="0" y="180020"/>
                </a:moveTo>
                <a:lnTo>
                  <a:pt x="6076" y="132163"/>
                </a:lnTo>
                <a:lnTo>
                  <a:pt x="23223" y="89160"/>
                </a:lnTo>
                <a:lnTo>
                  <a:pt x="49820" y="52726"/>
                </a:lnTo>
                <a:lnTo>
                  <a:pt x="84246" y="24578"/>
                </a:lnTo>
                <a:lnTo>
                  <a:pt x="124879" y="6430"/>
                </a:lnTo>
                <a:lnTo>
                  <a:pt x="170098" y="0"/>
                </a:lnTo>
                <a:lnTo>
                  <a:pt x="215317" y="6430"/>
                </a:lnTo>
                <a:lnTo>
                  <a:pt x="255950" y="24578"/>
                </a:lnTo>
                <a:lnTo>
                  <a:pt x="290376" y="52726"/>
                </a:lnTo>
                <a:lnTo>
                  <a:pt x="316973" y="89160"/>
                </a:lnTo>
                <a:lnTo>
                  <a:pt x="334120" y="132163"/>
                </a:lnTo>
                <a:lnTo>
                  <a:pt x="340197" y="180020"/>
                </a:lnTo>
                <a:lnTo>
                  <a:pt x="334120" y="227876"/>
                </a:lnTo>
                <a:lnTo>
                  <a:pt x="316973" y="270879"/>
                </a:lnTo>
                <a:lnTo>
                  <a:pt x="290376" y="307313"/>
                </a:lnTo>
                <a:lnTo>
                  <a:pt x="255950" y="335461"/>
                </a:lnTo>
                <a:lnTo>
                  <a:pt x="215317" y="353609"/>
                </a:lnTo>
                <a:lnTo>
                  <a:pt x="170098" y="360040"/>
                </a:lnTo>
                <a:lnTo>
                  <a:pt x="124879" y="353609"/>
                </a:lnTo>
                <a:lnTo>
                  <a:pt x="84246" y="335461"/>
                </a:lnTo>
                <a:lnTo>
                  <a:pt x="49820" y="307313"/>
                </a:lnTo>
                <a:lnTo>
                  <a:pt x="23223" y="270879"/>
                </a:lnTo>
                <a:lnTo>
                  <a:pt x="6076" y="227876"/>
                </a:lnTo>
                <a:lnTo>
                  <a:pt x="0" y="18002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2" name="Google Shape;252;p14"/>
          <p:cNvSpPr txBox="1"/>
          <p:nvPr/>
        </p:nvSpPr>
        <p:spPr>
          <a:xfrm>
            <a:off x="8588460" y="3546348"/>
            <a:ext cx="12446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/>
          <p:nvPr/>
        </p:nvSpPr>
        <p:spPr>
          <a:xfrm>
            <a:off x="280415" y="4474464"/>
            <a:ext cx="1962912" cy="105765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4" name="Google Shape;254;p14"/>
          <p:cNvSpPr/>
          <p:nvPr/>
        </p:nvSpPr>
        <p:spPr>
          <a:xfrm>
            <a:off x="321451" y="4515287"/>
            <a:ext cx="1677670" cy="720090"/>
          </a:xfrm>
          <a:custGeom>
            <a:rect b="b" l="l" r="r" t="t"/>
            <a:pathLst>
              <a:path extrusionOk="0" h="720089" w="1677670">
                <a:moveTo>
                  <a:pt x="1557560" y="0"/>
                </a:moveTo>
                <a:lnTo>
                  <a:pt x="120015" y="0"/>
                </a:lnTo>
                <a:lnTo>
                  <a:pt x="73299" y="9431"/>
                </a:lnTo>
                <a:lnTo>
                  <a:pt x="35151" y="35151"/>
                </a:lnTo>
                <a:lnTo>
                  <a:pt x="9431" y="73299"/>
                </a:lnTo>
                <a:lnTo>
                  <a:pt x="0" y="120015"/>
                </a:lnTo>
                <a:lnTo>
                  <a:pt x="0" y="600063"/>
                </a:lnTo>
                <a:lnTo>
                  <a:pt x="9431" y="646778"/>
                </a:lnTo>
                <a:lnTo>
                  <a:pt x="35151" y="684927"/>
                </a:lnTo>
                <a:lnTo>
                  <a:pt x="73299" y="710647"/>
                </a:lnTo>
                <a:lnTo>
                  <a:pt x="120015" y="720078"/>
                </a:lnTo>
                <a:lnTo>
                  <a:pt x="1557560" y="720078"/>
                </a:lnTo>
                <a:lnTo>
                  <a:pt x="1604275" y="710647"/>
                </a:lnTo>
                <a:lnTo>
                  <a:pt x="1642423" y="684927"/>
                </a:lnTo>
                <a:lnTo>
                  <a:pt x="1668143" y="646778"/>
                </a:lnTo>
                <a:lnTo>
                  <a:pt x="1677575" y="600063"/>
                </a:lnTo>
                <a:lnTo>
                  <a:pt x="1677575" y="120015"/>
                </a:lnTo>
                <a:lnTo>
                  <a:pt x="1668143" y="73299"/>
                </a:lnTo>
                <a:lnTo>
                  <a:pt x="1642423" y="35151"/>
                </a:lnTo>
                <a:lnTo>
                  <a:pt x="1604275" y="9431"/>
                </a:lnTo>
                <a:lnTo>
                  <a:pt x="15575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5" name="Google Shape;255;p14"/>
          <p:cNvSpPr/>
          <p:nvPr/>
        </p:nvSpPr>
        <p:spPr>
          <a:xfrm>
            <a:off x="321451" y="4515287"/>
            <a:ext cx="1677670" cy="720090"/>
          </a:xfrm>
          <a:custGeom>
            <a:rect b="b" l="l" r="r" t="t"/>
            <a:pathLst>
              <a:path extrusionOk="0" h="720089" w="1677670">
                <a:moveTo>
                  <a:pt x="0" y="120015"/>
                </a:moveTo>
                <a:lnTo>
                  <a:pt x="9431" y="73299"/>
                </a:lnTo>
                <a:lnTo>
                  <a:pt x="35151" y="35151"/>
                </a:lnTo>
                <a:lnTo>
                  <a:pt x="73299" y="9431"/>
                </a:lnTo>
                <a:lnTo>
                  <a:pt x="120015" y="0"/>
                </a:lnTo>
                <a:lnTo>
                  <a:pt x="1557560" y="0"/>
                </a:lnTo>
                <a:lnTo>
                  <a:pt x="1604275" y="9431"/>
                </a:lnTo>
                <a:lnTo>
                  <a:pt x="1642423" y="35151"/>
                </a:lnTo>
                <a:lnTo>
                  <a:pt x="1668143" y="73299"/>
                </a:lnTo>
                <a:lnTo>
                  <a:pt x="1677575" y="120015"/>
                </a:lnTo>
                <a:lnTo>
                  <a:pt x="1677575" y="600063"/>
                </a:lnTo>
                <a:lnTo>
                  <a:pt x="1668143" y="646779"/>
                </a:lnTo>
                <a:lnTo>
                  <a:pt x="1642423" y="684927"/>
                </a:lnTo>
                <a:lnTo>
                  <a:pt x="1604275" y="710647"/>
                </a:lnTo>
                <a:lnTo>
                  <a:pt x="1557560" y="720079"/>
                </a:lnTo>
                <a:lnTo>
                  <a:pt x="120015" y="720079"/>
                </a:lnTo>
                <a:lnTo>
                  <a:pt x="73299" y="710647"/>
                </a:lnTo>
                <a:lnTo>
                  <a:pt x="35151" y="684927"/>
                </a:lnTo>
                <a:lnTo>
                  <a:pt x="9431" y="646779"/>
                </a:lnTo>
                <a:lnTo>
                  <a:pt x="0" y="600063"/>
                </a:lnTo>
                <a:lnTo>
                  <a:pt x="0" y="120015"/>
                </a:lnTo>
                <a:close/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6" name="Google Shape;256;p14"/>
          <p:cNvSpPr txBox="1"/>
          <p:nvPr/>
        </p:nvSpPr>
        <p:spPr>
          <a:xfrm>
            <a:off x="634776" y="4637532"/>
            <a:ext cx="1051560" cy="455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344805" lvl="0" marL="35687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Concatenação  MSA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1792223" y="5029200"/>
            <a:ext cx="414527" cy="45110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8" name="Google Shape;258;p14"/>
          <p:cNvSpPr/>
          <p:nvPr/>
        </p:nvSpPr>
        <p:spPr>
          <a:xfrm>
            <a:off x="1801367" y="5053584"/>
            <a:ext cx="396239" cy="46024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9" name="Google Shape;259;p14"/>
          <p:cNvSpPr/>
          <p:nvPr/>
        </p:nvSpPr>
        <p:spPr>
          <a:xfrm>
            <a:off x="1837762" y="5055346"/>
            <a:ext cx="322527" cy="36003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0" name="Google Shape;260;p14"/>
          <p:cNvSpPr/>
          <p:nvPr/>
        </p:nvSpPr>
        <p:spPr>
          <a:xfrm>
            <a:off x="1837762" y="5055346"/>
            <a:ext cx="322580" cy="360045"/>
          </a:xfrm>
          <a:custGeom>
            <a:rect b="b" l="l" r="r" t="t"/>
            <a:pathLst>
              <a:path extrusionOk="0" h="360045" w="322580">
                <a:moveTo>
                  <a:pt x="0" y="180020"/>
                </a:moveTo>
                <a:lnTo>
                  <a:pt x="5760" y="132163"/>
                </a:lnTo>
                <a:lnTo>
                  <a:pt x="22017" y="89160"/>
                </a:lnTo>
                <a:lnTo>
                  <a:pt x="47233" y="52726"/>
                </a:lnTo>
                <a:lnTo>
                  <a:pt x="79870" y="24578"/>
                </a:lnTo>
                <a:lnTo>
                  <a:pt x="118393" y="6430"/>
                </a:lnTo>
                <a:lnTo>
                  <a:pt x="161264" y="0"/>
                </a:lnTo>
                <a:lnTo>
                  <a:pt x="204134" y="6430"/>
                </a:lnTo>
                <a:lnTo>
                  <a:pt x="242657" y="24578"/>
                </a:lnTo>
                <a:lnTo>
                  <a:pt x="275294" y="52726"/>
                </a:lnTo>
                <a:lnTo>
                  <a:pt x="300510" y="89160"/>
                </a:lnTo>
                <a:lnTo>
                  <a:pt x="316767" y="132163"/>
                </a:lnTo>
                <a:lnTo>
                  <a:pt x="322528" y="180020"/>
                </a:lnTo>
                <a:lnTo>
                  <a:pt x="316767" y="227876"/>
                </a:lnTo>
                <a:lnTo>
                  <a:pt x="300510" y="270879"/>
                </a:lnTo>
                <a:lnTo>
                  <a:pt x="275294" y="307313"/>
                </a:lnTo>
                <a:lnTo>
                  <a:pt x="242657" y="335461"/>
                </a:lnTo>
                <a:lnTo>
                  <a:pt x="204134" y="353609"/>
                </a:lnTo>
                <a:lnTo>
                  <a:pt x="161264" y="360040"/>
                </a:lnTo>
                <a:lnTo>
                  <a:pt x="118393" y="353609"/>
                </a:lnTo>
                <a:lnTo>
                  <a:pt x="79870" y="335461"/>
                </a:lnTo>
                <a:lnTo>
                  <a:pt x="47233" y="307313"/>
                </a:lnTo>
                <a:lnTo>
                  <a:pt x="22017" y="270879"/>
                </a:lnTo>
                <a:lnTo>
                  <a:pt x="5760" y="227876"/>
                </a:lnTo>
                <a:lnTo>
                  <a:pt x="0" y="18002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" name="Google Shape;261;p14"/>
          <p:cNvSpPr txBox="1"/>
          <p:nvPr/>
        </p:nvSpPr>
        <p:spPr>
          <a:xfrm>
            <a:off x="1937114" y="5116067"/>
            <a:ext cx="12446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3916679" y="4477511"/>
            <a:ext cx="2179320" cy="103631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3" name="Google Shape;263;p14"/>
          <p:cNvSpPr/>
          <p:nvPr/>
        </p:nvSpPr>
        <p:spPr>
          <a:xfrm>
            <a:off x="3956251" y="4516676"/>
            <a:ext cx="1932939" cy="720090"/>
          </a:xfrm>
          <a:custGeom>
            <a:rect b="b" l="l" r="r" t="t"/>
            <a:pathLst>
              <a:path extrusionOk="0" h="720089" w="1932939">
                <a:moveTo>
                  <a:pt x="1812806" y="0"/>
                </a:moveTo>
                <a:lnTo>
                  <a:pt x="120014" y="0"/>
                </a:lnTo>
                <a:lnTo>
                  <a:pt x="73299" y="9431"/>
                </a:lnTo>
                <a:lnTo>
                  <a:pt x="35151" y="35151"/>
                </a:lnTo>
                <a:lnTo>
                  <a:pt x="9431" y="73299"/>
                </a:lnTo>
                <a:lnTo>
                  <a:pt x="0" y="120014"/>
                </a:lnTo>
                <a:lnTo>
                  <a:pt x="0" y="600063"/>
                </a:lnTo>
                <a:lnTo>
                  <a:pt x="9431" y="646778"/>
                </a:lnTo>
                <a:lnTo>
                  <a:pt x="35151" y="684927"/>
                </a:lnTo>
                <a:lnTo>
                  <a:pt x="73299" y="710647"/>
                </a:lnTo>
                <a:lnTo>
                  <a:pt x="120014" y="720078"/>
                </a:lnTo>
                <a:lnTo>
                  <a:pt x="1812806" y="720078"/>
                </a:lnTo>
                <a:lnTo>
                  <a:pt x="1859522" y="710647"/>
                </a:lnTo>
                <a:lnTo>
                  <a:pt x="1897670" y="684927"/>
                </a:lnTo>
                <a:lnTo>
                  <a:pt x="1923390" y="646778"/>
                </a:lnTo>
                <a:lnTo>
                  <a:pt x="1932821" y="600063"/>
                </a:lnTo>
                <a:lnTo>
                  <a:pt x="1932821" y="120014"/>
                </a:lnTo>
                <a:lnTo>
                  <a:pt x="1923390" y="73299"/>
                </a:lnTo>
                <a:lnTo>
                  <a:pt x="1897670" y="35151"/>
                </a:lnTo>
                <a:lnTo>
                  <a:pt x="1859522" y="9431"/>
                </a:lnTo>
                <a:lnTo>
                  <a:pt x="18128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4" name="Google Shape;264;p14"/>
          <p:cNvSpPr/>
          <p:nvPr/>
        </p:nvSpPr>
        <p:spPr>
          <a:xfrm>
            <a:off x="3956251" y="4516676"/>
            <a:ext cx="1932939" cy="720090"/>
          </a:xfrm>
          <a:custGeom>
            <a:rect b="b" l="l" r="r" t="t"/>
            <a:pathLst>
              <a:path extrusionOk="0" h="720089" w="1932939">
                <a:moveTo>
                  <a:pt x="0" y="120015"/>
                </a:moveTo>
                <a:lnTo>
                  <a:pt x="9431" y="73299"/>
                </a:lnTo>
                <a:lnTo>
                  <a:pt x="35151" y="35151"/>
                </a:lnTo>
                <a:lnTo>
                  <a:pt x="73299" y="9431"/>
                </a:lnTo>
                <a:lnTo>
                  <a:pt x="120015" y="0"/>
                </a:lnTo>
                <a:lnTo>
                  <a:pt x="1812807" y="0"/>
                </a:lnTo>
                <a:lnTo>
                  <a:pt x="1859522" y="9431"/>
                </a:lnTo>
                <a:lnTo>
                  <a:pt x="1897670" y="35151"/>
                </a:lnTo>
                <a:lnTo>
                  <a:pt x="1923390" y="73299"/>
                </a:lnTo>
                <a:lnTo>
                  <a:pt x="1932822" y="120015"/>
                </a:lnTo>
                <a:lnTo>
                  <a:pt x="1932822" y="600063"/>
                </a:lnTo>
                <a:lnTo>
                  <a:pt x="1923390" y="646779"/>
                </a:lnTo>
                <a:lnTo>
                  <a:pt x="1897670" y="684927"/>
                </a:lnTo>
                <a:lnTo>
                  <a:pt x="1859522" y="710647"/>
                </a:lnTo>
                <a:lnTo>
                  <a:pt x="1812807" y="720079"/>
                </a:lnTo>
                <a:lnTo>
                  <a:pt x="120015" y="720079"/>
                </a:lnTo>
                <a:lnTo>
                  <a:pt x="73299" y="710647"/>
                </a:lnTo>
                <a:lnTo>
                  <a:pt x="35151" y="684927"/>
                </a:lnTo>
                <a:lnTo>
                  <a:pt x="9431" y="646779"/>
                </a:lnTo>
                <a:lnTo>
                  <a:pt x="0" y="600063"/>
                </a:lnTo>
                <a:lnTo>
                  <a:pt x="0" y="120015"/>
                </a:lnTo>
                <a:close/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5" name="Google Shape;265;p14"/>
          <p:cNvSpPr txBox="1"/>
          <p:nvPr/>
        </p:nvSpPr>
        <p:spPr>
          <a:xfrm>
            <a:off x="4360688" y="4637532"/>
            <a:ext cx="1124585" cy="455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8255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Construção da  Árvore (matriz)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5593079" y="5010911"/>
            <a:ext cx="466344" cy="45110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7" name="Google Shape;267;p14"/>
          <p:cNvSpPr/>
          <p:nvPr/>
        </p:nvSpPr>
        <p:spPr>
          <a:xfrm>
            <a:off x="5626608" y="5035296"/>
            <a:ext cx="399288" cy="4602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8" name="Google Shape;268;p14"/>
          <p:cNvSpPr/>
          <p:nvPr/>
        </p:nvSpPr>
        <p:spPr>
          <a:xfrm>
            <a:off x="5640559" y="5036120"/>
            <a:ext cx="371600" cy="360039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9" name="Google Shape;269;p14"/>
          <p:cNvSpPr/>
          <p:nvPr/>
        </p:nvSpPr>
        <p:spPr>
          <a:xfrm>
            <a:off x="5640558" y="5036120"/>
            <a:ext cx="372110" cy="360045"/>
          </a:xfrm>
          <a:custGeom>
            <a:rect b="b" l="l" r="r" t="t"/>
            <a:pathLst>
              <a:path extrusionOk="0" h="360045" w="372110">
                <a:moveTo>
                  <a:pt x="0" y="180020"/>
                </a:moveTo>
                <a:lnTo>
                  <a:pt x="6636" y="132163"/>
                </a:lnTo>
                <a:lnTo>
                  <a:pt x="25367" y="89160"/>
                </a:lnTo>
                <a:lnTo>
                  <a:pt x="54419" y="52726"/>
                </a:lnTo>
                <a:lnTo>
                  <a:pt x="92023" y="24578"/>
                </a:lnTo>
                <a:lnTo>
                  <a:pt x="136407" y="6430"/>
                </a:lnTo>
                <a:lnTo>
                  <a:pt x="185800" y="0"/>
                </a:lnTo>
                <a:lnTo>
                  <a:pt x="235193" y="6430"/>
                </a:lnTo>
                <a:lnTo>
                  <a:pt x="279577" y="24578"/>
                </a:lnTo>
                <a:lnTo>
                  <a:pt x="317181" y="52726"/>
                </a:lnTo>
                <a:lnTo>
                  <a:pt x="346233" y="89160"/>
                </a:lnTo>
                <a:lnTo>
                  <a:pt x="364964" y="132163"/>
                </a:lnTo>
                <a:lnTo>
                  <a:pt x="371601" y="180020"/>
                </a:lnTo>
                <a:lnTo>
                  <a:pt x="364964" y="227876"/>
                </a:lnTo>
                <a:lnTo>
                  <a:pt x="346233" y="270879"/>
                </a:lnTo>
                <a:lnTo>
                  <a:pt x="317181" y="307313"/>
                </a:lnTo>
                <a:lnTo>
                  <a:pt x="279577" y="335461"/>
                </a:lnTo>
                <a:lnTo>
                  <a:pt x="235193" y="353609"/>
                </a:lnTo>
                <a:lnTo>
                  <a:pt x="185800" y="360040"/>
                </a:lnTo>
                <a:lnTo>
                  <a:pt x="136407" y="353609"/>
                </a:lnTo>
                <a:lnTo>
                  <a:pt x="92023" y="335461"/>
                </a:lnTo>
                <a:lnTo>
                  <a:pt x="54419" y="307313"/>
                </a:lnTo>
                <a:lnTo>
                  <a:pt x="25367" y="270879"/>
                </a:lnTo>
                <a:lnTo>
                  <a:pt x="6636" y="227876"/>
                </a:lnTo>
                <a:lnTo>
                  <a:pt x="0" y="18002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0" name="Google Shape;270;p14"/>
          <p:cNvSpPr txBox="1"/>
          <p:nvPr/>
        </p:nvSpPr>
        <p:spPr>
          <a:xfrm>
            <a:off x="5764446" y="5097779"/>
            <a:ext cx="12446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4"/>
          <p:cNvSpPr/>
          <p:nvPr/>
        </p:nvSpPr>
        <p:spPr>
          <a:xfrm>
            <a:off x="3747905" y="3207247"/>
            <a:ext cx="266700" cy="107314"/>
          </a:xfrm>
          <a:custGeom>
            <a:rect b="b" l="l" r="r" t="t"/>
            <a:pathLst>
              <a:path extrusionOk="0" h="107314" w="266700">
                <a:moveTo>
                  <a:pt x="174778" y="0"/>
                </a:moveTo>
                <a:lnTo>
                  <a:pt x="169918" y="1278"/>
                </a:lnTo>
                <a:lnTo>
                  <a:pt x="165501" y="8851"/>
                </a:lnTo>
                <a:lnTo>
                  <a:pt x="166780" y="13712"/>
                </a:lnTo>
                <a:lnTo>
                  <a:pt x="221406" y="45577"/>
                </a:lnTo>
                <a:lnTo>
                  <a:pt x="250765" y="45577"/>
                </a:lnTo>
                <a:lnTo>
                  <a:pt x="250765" y="61452"/>
                </a:lnTo>
                <a:lnTo>
                  <a:pt x="221404" y="61452"/>
                </a:lnTo>
                <a:lnTo>
                  <a:pt x="166778" y="93317"/>
                </a:lnTo>
                <a:lnTo>
                  <a:pt x="165500" y="98177"/>
                </a:lnTo>
                <a:lnTo>
                  <a:pt x="169918" y="105750"/>
                </a:lnTo>
                <a:lnTo>
                  <a:pt x="174778" y="107030"/>
                </a:lnTo>
                <a:lnTo>
                  <a:pt x="252911" y="61452"/>
                </a:lnTo>
                <a:lnTo>
                  <a:pt x="250765" y="61452"/>
                </a:lnTo>
                <a:lnTo>
                  <a:pt x="252913" y="61451"/>
                </a:lnTo>
                <a:lnTo>
                  <a:pt x="266518" y="53515"/>
                </a:lnTo>
                <a:lnTo>
                  <a:pt x="174778" y="0"/>
                </a:lnTo>
                <a:close/>
              </a:path>
              <a:path extrusionOk="0" h="107314" w="266700">
                <a:moveTo>
                  <a:pt x="235012" y="53514"/>
                </a:moveTo>
                <a:lnTo>
                  <a:pt x="221404" y="61452"/>
                </a:lnTo>
                <a:lnTo>
                  <a:pt x="250765" y="61452"/>
                </a:lnTo>
                <a:lnTo>
                  <a:pt x="250765" y="60370"/>
                </a:lnTo>
                <a:lnTo>
                  <a:pt x="246766" y="60370"/>
                </a:lnTo>
                <a:lnTo>
                  <a:pt x="235012" y="53514"/>
                </a:lnTo>
                <a:close/>
              </a:path>
              <a:path extrusionOk="0" h="107314" w="266700">
                <a:moveTo>
                  <a:pt x="0" y="45576"/>
                </a:moveTo>
                <a:lnTo>
                  <a:pt x="0" y="61451"/>
                </a:lnTo>
                <a:lnTo>
                  <a:pt x="221406" y="61451"/>
                </a:lnTo>
                <a:lnTo>
                  <a:pt x="235012" y="53514"/>
                </a:lnTo>
                <a:lnTo>
                  <a:pt x="221406" y="45577"/>
                </a:lnTo>
                <a:lnTo>
                  <a:pt x="0" y="45576"/>
                </a:lnTo>
                <a:close/>
              </a:path>
              <a:path extrusionOk="0" h="107314" w="266700">
                <a:moveTo>
                  <a:pt x="246766" y="46658"/>
                </a:moveTo>
                <a:lnTo>
                  <a:pt x="235012" y="53514"/>
                </a:lnTo>
                <a:lnTo>
                  <a:pt x="246766" y="60370"/>
                </a:lnTo>
                <a:lnTo>
                  <a:pt x="246766" y="46658"/>
                </a:lnTo>
                <a:close/>
              </a:path>
              <a:path extrusionOk="0" h="107314" w="266700">
                <a:moveTo>
                  <a:pt x="250765" y="46658"/>
                </a:moveTo>
                <a:lnTo>
                  <a:pt x="246766" y="46658"/>
                </a:lnTo>
                <a:lnTo>
                  <a:pt x="246766" y="60370"/>
                </a:lnTo>
                <a:lnTo>
                  <a:pt x="250765" y="60370"/>
                </a:lnTo>
                <a:lnTo>
                  <a:pt x="250765" y="46658"/>
                </a:lnTo>
                <a:close/>
              </a:path>
              <a:path extrusionOk="0" h="107314" w="266700">
                <a:moveTo>
                  <a:pt x="221406" y="45577"/>
                </a:moveTo>
                <a:lnTo>
                  <a:pt x="235012" y="53514"/>
                </a:lnTo>
                <a:lnTo>
                  <a:pt x="246766" y="46658"/>
                </a:lnTo>
                <a:lnTo>
                  <a:pt x="250765" y="46658"/>
                </a:lnTo>
                <a:lnTo>
                  <a:pt x="250765" y="45577"/>
                </a:lnTo>
                <a:lnTo>
                  <a:pt x="221406" y="4557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2" name="Google Shape;272;p14"/>
          <p:cNvSpPr/>
          <p:nvPr/>
        </p:nvSpPr>
        <p:spPr>
          <a:xfrm>
            <a:off x="5876841" y="3207247"/>
            <a:ext cx="544830" cy="107314"/>
          </a:xfrm>
          <a:custGeom>
            <a:rect b="b" l="l" r="r" t="t"/>
            <a:pathLst>
              <a:path extrusionOk="0" h="107314" w="544829">
                <a:moveTo>
                  <a:pt x="452549" y="0"/>
                </a:moveTo>
                <a:lnTo>
                  <a:pt x="447688" y="1278"/>
                </a:lnTo>
                <a:lnTo>
                  <a:pt x="443271" y="8851"/>
                </a:lnTo>
                <a:lnTo>
                  <a:pt x="444550" y="13712"/>
                </a:lnTo>
                <a:lnTo>
                  <a:pt x="499175" y="45577"/>
                </a:lnTo>
                <a:lnTo>
                  <a:pt x="528535" y="45577"/>
                </a:lnTo>
                <a:lnTo>
                  <a:pt x="528535" y="61452"/>
                </a:lnTo>
                <a:lnTo>
                  <a:pt x="499175" y="61452"/>
                </a:lnTo>
                <a:lnTo>
                  <a:pt x="444550" y="93317"/>
                </a:lnTo>
                <a:lnTo>
                  <a:pt x="443270" y="98177"/>
                </a:lnTo>
                <a:lnTo>
                  <a:pt x="447688" y="105751"/>
                </a:lnTo>
                <a:lnTo>
                  <a:pt x="452549" y="107030"/>
                </a:lnTo>
                <a:lnTo>
                  <a:pt x="530681" y="61452"/>
                </a:lnTo>
                <a:lnTo>
                  <a:pt x="528535" y="61452"/>
                </a:lnTo>
                <a:lnTo>
                  <a:pt x="530684" y="61451"/>
                </a:lnTo>
                <a:lnTo>
                  <a:pt x="544288" y="53515"/>
                </a:lnTo>
                <a:lnTo>
                  <a:pt x="452549" y="0"/>
                </a:lnTo>
                <a:close/>
              </a:path>
              <a:path extrusionOk="0" h="107314" w="544829">
                <a:moveTo>
                  <a:pt x="512782" y="53515"/>
                </a:moveTo>
                <a:lnTo>
                  <a:pt x="499175" y="61452"/>
                </a:lnTo>
                <a:lnTo>
                  <a:pt x="528535" y="61452"/>
                </a:lnTo>
                <a:lnTo>
                  <a:pt x="528535" y="60371"/>
                </a:lnTo>
                <a:lnTo>
                  <a:pt x="524536" y="60371"/>
                </a:lnTo>
                <a:lnTo>
                  <a:pt x="512782" y="53515"/>
                </a:lnTo>
                <a:close/>
              </a:path>
              <a:path extrusionOk="0" h="107314" w="544829">
                <a:moveTo>
                  <a:pt x="0" y="45576"/>
                </a:moveTo>
                <a:lnTo>
                  <a:pt x="0" y="61451"/>
                </a:lnTo>
                <a:lnTo>
                  <a:pt x="499177" y="61451"/>
                </a:lnTo>
                <a:lnTo>
                  <a:pt x="512782" y="53515"/>
                </a:lnTo>
                <a:lnTo>
                  <a:pt x="499175" y="45577"/>
                </a:lnTo>
                <a:lnTo>
                  <a:pt x="0" y="45576"/>
                </a:lnTo>
                <a:close/>
              </a:path>
              <a:path extrusionOk="0" h="107314" w="544829">
                <a:moveTo>
                  <a:pt x="524536" y="46658"/>
                </a:moveTo>
                <a:lnTo>
                  <a:pt x="512782" y="53515"/>
                </a:lnTo>
                <a:lnTo>
                  <a:pt x="524536" y="60371"/>
                </a:lnTo>
                <a:lnTo>
                  <a:pt x="524536" y="46658"/>
                </a:lnTo>
                <a:close/>
              </a:path>
              <a:path extrusionOk="0" h="107314" w="544829">
                <a:moveTo>
                  <a:pt x="528535" y="46658"/>
                </a:moveTo>
                <a:lnTo>
                  <a:pt x="524536" y="46658"/>
                </a:lnTo>
                <a:lnTo>
                  <a:pt x="524536" y="60371"/>
                </a:lnTo>
                <a:lnTo>
                  <a:pt x="528535" y="60371"/>
                </a:lnTo>
                <a:lnTo>
                  <a:pt x="528535" y="46658"/>
                </a:lnTo>
                <a:close/>
              </a:path>
              <a:path extrusionOk="0" h="107314" w="544829">
                <a:moveTo>
                  <a:pt x="499175" y="45577"/>
                </a:moveTo>
                <a:lnTo>
                  <a:pt x="512782" y="53515"/>
                </a:lnTo>
                <a:lnTo>
                  <a:pt x="524536" y="46658"/>
                </a:lnTo>
                <a:lnTo>
                  <a:pt x="528535" y="46658"/>
                </a:lnTo>
                <a:lnTo>
                  <a:pt x="528535" y="45577"/>
                </a:lnTo>
                <a:lnTo>
                  <a:pt x="499175" y="4557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3" name="Google Shape;273;p14"/>
          <p:cNvSpPr/>
          <p:nvPr/>
        </p:nvSpPr>
        <p:spPr>
          <a:xfrm>
            <a:off x="1999021" y="4823136"/>
            <a:ext cx="1957705" cy="107314"/>
          </a:xfrm>
          <a:custGeom>
            <a:rect b="b" l="l" r="r" t="t"/>
            <a:pathLst>
              <a:path extrusionOk="0" h="107314" w="1957704">
                <a:moveTo>
                  <a:pt x="1865563" y="0"/>
                </a:moveTo>
                <a:lnTo>
                  <a:pt x="1860703" y="1275"/>
                </a:lnTo>
                <a:lnTo>
                  <a:pt x="1856280" y="8845"/>
                </a:lnTo>
                <a:lnTo>
                  <a:pt x="1857555" y="13707"/>
                </a:lnTo>
                <a:lnTo>
                  <a:pt x="1912159" y="45610"/>
                </a:lnTo>
                <a:lnTo>
                  <a:pt x="1941512" y="45631"/>
                </a:lnTo>
                <a:lnTo>
                  <a:pt x="1941502" y="61506"/>
                </a:lnTo>
                <a:lnTo>
                  <a:pt x="1912112" y="61506"/>
                </a:lnTo>
                <a:lnTo>
                  <a:pt x="1857499" y="93311"/>
                </a:lnTo>
                <a:lnTo>
                  <a:pt x="1856216" y="98171"/>
                </a:lnTo>
                <a:lnTo>
                  <a:pt x="1860630" y="105747"/>
                </a:lnTo>
                <a:lnTo>
                  <a:pt x="1865489" y="107029"/>
                </a:lnTo>
                <a:lnTo>
                  <a:pt x="1943656" y="61506"/>
                </a:lnTo>
                <a:lnTo>
                  <a:pt x="1941502" y="61506"/>
                </a:lnTo>
                <a:lnTo>
                  <a:pt x="1943692" y="61485"/>
                </a:lnTo>
                <a:lnTo>
                  <a:pt x="1957266" y="53580"/>
                </a:lnTo>
                <a:lnTo>
                  <a:pt x="1865563" y="0"/>
                </a:lnTo>
                <a:close/>
              </a:path>
              <a:path extrusionOk="0" h="107314" w="1957704">
                <a:moveTo>
                  <a:pt x="1925761" y="53557"/>
                </a:moveTo>
                <a:lnTo>
                  <a:pt x="1912148" y="61485"/>
                </a:lnTo>
                <a:lnTo>
                  <a:pt x="1941502" y="61506"/>
                </a:lnTo>
                <a:lnTo>
                  <a:pt x="1941503" y="60421"/>
                </a:lnTo>
                <a:lnTo>
                  <a:pt x="1937509" y="60421"/>
                </a:lnTo>
                <a:lnTo>
                  <a:pt x="1925761" y="53557"/>
                </a:lnTo>
                <a:close/>
              </a:path>
              <a:path extrusionOk="0" h="107314" w="1957704">
                <a:moveTo>
                  <a:pt x="10" y="44254"/>
                </a:moveTo>
                <a:lnTo>
                  <a:pt x="0" y="60129"/>
                </a:lnTo>
                <a:lnTo>
                  <a:pt x="1912148" y="61485"/>
                </a:lnTo>
                <a:lnTo>
                  <a:pt x="1925761" y="53557"/>
                </a:lnTo>
                <a:lnTo>
                  <a:pt x="1912159" y="45610"/>
                </a:lnTo>
                <a:lnTo>
                  <a:pt x="10" y="44254"/>
                </a:lnTo>
                <a:close/>
              </a:path>
              <a:path extrusionOk="0" h="107314" w="1957704">
                <a:moveTo>
                  <a:pt x="1937519" y="46709"/>
                </a:moveTo>
                <a:lnTo>
                  <a:pt x="1925761" y="53557"/>
                </a:lnTo>
                <a:lnTo>
                  <a:pt x="1937509" y="60421"/>
                </a:lnTo>
                <a:lnTo>
                  <a:pt x="1937519" y="46709"/>
                </a:lnTo>
                <a:close/>
              </a:path>
              <a:path extrusionOk="0" h="107314" w="1957704">
                <a:moveTo>
                  <a:pt x="1941511" y="46709"/>
                </a:moveTo>
                <a:lnTo>
                  <a:pt x="1937519" y="46709"/>
                </a:lnTo>
                <a:lnTo>
                  <a:pt x="1937509" y="60421"/>
                </a:lnTo>
                <a:lnTo>
                  <a:pt x="1941503" y="60421"/>
                </a:lnTo>
                <a:lnTo>
                  <a:pt x="1941511" y="46709"/>
                </a:lnTo>
                <a:close/>
              </a:path>
              <a:path extrusionOk="0" h="107314" w="1957704">
                <a:moveTo>
                  <a:pt x="1912159" y="45610"/>
                </a:moveTo>
                <a:lnTo>
                  <a:pt x="1925761" y="53557"/>
                </a:lnTo>
                <a:lnTo>
                  <a:pt x="1937519" y="46709"/>
                </a:lnTo>
                <a:lnTo>
                  <a:pt x="1941511" y="46709"/>
                </a:lnTo>
                <a:lnTo>
                  <a:pt x="1941512" y="45631"/>
                </a:lnTo>
                <a:lnTo>
                  <a:pt x="1912159" y="456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4" name="Google Shape;274;p14"/>
          <p:cNvSpPr/>
          <p:nvPr/>
        </p:nvSpPr>
        <p:spPr>
          <a:xfrm>
            <a:off x="1106724" y="3256282"/>
            <a:ext cx="7830820" cy="1259205"/>
          </a:xfrm>
          <a:custGeom>
            <a:rect b="b" l="l" r="r" t="t"/>
            <a:pathLst>
              <a:path extrusionOk="0" h="1259204" w="7830820">
                <a:moveTo>
                  <a:pt x="8852" y="1158024"/>
                </a:moveTo>
                <a:lnTo>
                  <a:pt x="1279" y="1162442"/>
                </a:lnTo>
                <a:lnTo>
                  <a:pt x="0" y="1167302"/>
                </a:lnTo>
                <a:lnTo>
                  <a:pt x="53515" y="1259042"/>
                </a:lnTo>
                <a:lnTo>
                  <a:pt x="62703" y="1243290"/>
                </a:lnTo>
                <a:lnTo>
                  <a:pt x="45577" y="1243290"/>
                </a:lnTo>
                <a:lnTo>
                  <a:pt x="45577" y="1213929"/>
                </a:lnTo>
                <a:lnTo>
                  <a:pt x="13712" y="1159302"/>
                </a:lnTo>
                <a:lnTo>
                  <a:pt x="8852" y="1158024"/>
                </a:lnTo>
                <a:close/>
              </a:path>
              <a:path extrusionOk="0" h="1259204" w="7830820">
                <a:moveTo>
                  <a:pt x="45577" y="1213929"/>
                </a:moveTo>
                <a:lnTo>
                  <a:pt x="45577" y="1243290"/>
                </a:lnTo>
                <a:lnTo>
                  <a:pt x="61452" y="1243290"/>
                </a:lnTo>
                <a:lnTo>
                  <a:pt x="61452" y="1239290"/>
                </a:lnTo>
                <a:lnTo>
                  <a:pt x="46659" y="1239290"/>
                </a:lnTo>
                <a:lnTo>
                  <a:pt x="53515" y="1227536"/>
                </a:lnTo>
                <a:lnTo>
                  <a:pt x="45577" y="1213929"/>
                </a:lnTo>
                <a:close/>
              </a:path>
              <a:path extrusionOk="0" h="1259204" w="7830820">
                <a:moveTo>
                  <a:pt x="98177" y="1158024"/>
                </a:moveTo>
                <a:lnTo>
                  <a:pt x="93317" y="1159302"/>
                </a:lnTo>
                <a:lnTo>
                  <a:pt x="61452" y="1213929"/>
                </a:lnTo>
                <a:lnTo>
                  <a:pt x="61452" y="1243290"/>
                </a:lnTo>
                <a:lnTo>
                  <a:pt x="62703" y="1243290"/>
                </a:lnTo>
                <a:lnTo>
                  <a:pt x="107030" y="1167302"/>
                </a:lnTo>
                <a:lnTo>
                  <a:pt x="105750" y="1162442"/>
                </a:lnTo>
                <a:lnTo>
                  <a:pt x="98177" y="1158024"/>
                </a:lnTo>
                <a:close/>
              </a:path>
              <a:path extrusionOk="0" h="1259204" w="7830820">
                <a:moveTo>
                  <a:pt x="53515" y="1227536"/>
                </a:moveTo>
                <a:lnTo>
                  <a:pt x="46659" y="1239290"/>
                </a:lnTo>
                <a:lnTo>
                  <a:pt x="60370" y="1239290"/>
                </a:lnTo>
                <a:lnTo>
                  <a:pt x="53515" y="1227536"/>
                </a:lnTo>
                <a:close/>
              </a:path>
              <a:path extrusionOk="0" h="1259204" w="7830820">
                <a:moveTo>
                  <a:pt x="61452" y="1213929"/>
                </a:moveTo>
                <a:lnTo>
                  <a:pt x="53515" y="1227536"/>
                </a:lnTo>
                <a:lnTo>
                  <a:pt x="60370" y="1239290"/>
                </a:lnTo>
                <a:lnTo>
                  <a:pt x="61452" y="1239290"/>
                </a:lnTo>
                <a:lnTo>
                  <a:pt x="61452" y="1213929"/>
                </a:lnTo>
                <a:close/>
              </a:path>
              <a:path extrusionOk="0" h="1259204" w="7830820">
                <a:moveTo>
                  <a:pt x="7814867" y="825279"/>
                </a:moveTo>
                <a:lnTo>
                  <a:pt x="49131" y="825279"/>
                </a:lnTo>
                <a:lnTo>
                  <a:pt x="45577" y="828832"/>
                </a:lnTo>
                <a:lnTo>
                  <a:pt x="45577" y="1213929"/>
                </a:lnTo>
                <a:lnTo>
                  <a:pt x="53515" y="1227536"/>
                </a:lnTo>
                <a:lnTo>
                  <a:pt x="61452" y="1213929"/>
                </a:lnTo>
                <a:lnTo>
                  <a:pt x="61452" y="841154"/>
                </a:lnTo>
                <a:lnTo>
                  <a:pt x="53515" y="841154"/>
                </a:lnTo>
                <a:lnTo>
                  <a:pt x="61452" y="833216"/>
                </a:lnTo>
                <a:lnTo>
                  <a:pt x="7814867" y="833216"/>
                </a:lnTo>
                <a:lnTo>
                  <a:pt x="7814867" y="825279"/>
                </a:lnTo>
                <a:close/>
              </a:path>
              <a:path extrusionOk="0" h="1259204" w="7830820">
                <a:moveTo>
                  <a:pt x="61452" y="833216"/>
                </a:moveTo>
                <a:lnTo>
                  <a:pt x="53515" y="841154"/>
                </a:lnTo>
                <a:lnTo>
                  <a:pt x="61452" y="841154"/>
                </a:lnTo>
                <a:lnTo>
                  <a:pt x="61452" y="833216"/>
                </a:lnTo>
                <a:close/>
              </a:path>
              <a:path extrusionOk="0" h="1259204" w="7830820">
                <a:moveTo>
                  <a:pt x="7830742" y="825279"/>
                </a:moveTo>
                <a:lnTo>
                  <a:pt x="7822805" y="825279"/>
                </a:lnTo>
                <a:lnTo>
                  <a:pt x="7814867" y="833216"/>
                </a:lnTo>
                <a:lnTo>
                  <a:pt x="61452" y="833216"/>
                </a:lnTo>
                <a:lnTo>
                  <a:pt x="61452" y="841154"/>
                </a:lnTo>
                <a:lnTo>
                  <a:pt x="7827189" y="841154"/>
                </a:lnTo>
                <a:lnTo>
                  <a:pt x="7830742" y="837600"/>
                </a:lnTo>
                <a:lnTo>
                  <a:pt x="7830742" y="825279"/>
                </a:lnTo>
                <a:close/>
              </a:path>
              <a:path extrusionOk="0" h="1259204" w="7830820">
                <a:moveTo>
                  <a:pt x="7814867" y="7937"/>
                </a:moveTo>
                <a:lnTo>
                  <a:pt x="7814867" y="833216"/>
                </a:lnTo>
                <a:lnTo>
                  <a:pt x="7822805" y="825279"/>
                </a:lnTo>
                <a:lnTo>
                  <a:pt x="7830742" y="825279"/>
                </a:lnTo>
                <a:lnTo>
                  <a:pt x="7830742" y="15875"/>
                </a:lnTo>
                <a:lnTo>
                  <a:pt x="7822805" y="15875"/>
                </a:lnTo>
                <a:lnTo>
                  <a:pt x="7814867" y="7937"/>
                </a:lnTo>
                <a:close/>
              </a:path>
              <a:path extrusionOk="0" h="1259204" w="7830820">
                <a:moveTo>
                  <a:pt x="7827189" y="0"/>
                </a:moveTo>
                <a:lnTo>
                  <a:pt x="7594169" y="0"/>
                </a:lnTo>
                <a:lnTo>
                  <a:pt x="7594169" y="15875"/>
                </a:lnTo>
                <a:lnTo>
                  <a:pt x="7814867" y="15875"/>
                </a:lnTo>
                <a:lnTo>
                  <a:pt x="7814867" y="7937"/>
                </a:lnTo>
                <a:lnTo>
                  <a:pt x="7830742" y="7937"/>
                </a:lnTo>
                <a:lnTo>
                  <a:pt x="7830742" y="3553"/>
                </a:lnTo>
                <a:lnTo>
                  <a:pt x="7827189" y="0"/>
                </a:lnTo>
                <a:close/>
              </a:path>
              <a:path extrusionOk="0" h="1259204" w="7830820">
                <a:moveTo>
                  <a:pt x="7830742" y="7937"/>
                </a:moveTo>
                <a:lnTo>
                  <a:pt x="7814867" y="7937"/>
                </a:lnTo>
                <a:lnTo>
                  <a:pt x="7822805" y="15875"/>
                </a:lnTo>
                <a:lnTo>
                  <a:pt x="7830742" y="15875"/>
                </a:lnTo>
                <a:lnTo>
                  <a:pt x="7830742" y="79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5" name="Google Shape;275;p14"/>
          <p:cNvSpPr/>
          <p:nvPr/>
        </p:nvSpPr>
        <p:spPr>
          <a:xfrm>
            <a:off x="4102608" y="3858767"/>
            <a:ext cx="1749552" cy="48768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6" name="Google Shape;276;p14"/>
          <p:cNvSpPr/>
          <p:nvPr/>
        </p:nvSpPr>
        <p:spPr>
          <a:xfrm>
            <a:off x="4175759" y="3889247"/>
            <a:ext cx="1600200" cy="481583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7" name="Google Shape;277;p14"/>
          <p:cNvSpPr/>
          <p:nvPr/>
        </p:nvSpPr>
        <p:spPr>
          <a:xfrm>
            <a:off x="4139952" y="3895790"/>
            <a:ext cx="1620520" cy="360045"/>
          </a:xfrm>
          <a:custGeom>
            <a:rect b="b" l="l" r="r" t="t"/>
            <a:pathLst>
              <a:path extrusionOk="0" h="360045" w="1620520">
                <a:moveTo>
                  <a:pt x="1559999" y="0"/>
                </a:moveTo>
                <a:lnTo>
                  <a:pt x="59999" y="0"/>
                </a:lnTo>
                <a:lnTo>
                  <a:pt x="36645" y="4715"/>
                </a:lnTo>
                <a:lnTo>
                  <a:pt x="17573" y="17573"/>
                </a:lnTo>
                <a:lnTo>
                  <a:pt x="4715" y="36645"/>
                </a:lnTo>
                <a:lnTo>
                  <a:pt x="0" y="59999"/>
                </a:lnTo>
                <a:lnTo>
                  <a:pt x="0" y="299999"/>
                </a:lnTo>
                <a:lnTo>
                  <a:pt x="4715" y="323353"/>
                </a:lnTo>
                <a:lnTo>
                  <a:pt x="17573" y="342425"/>
                </a:lnTo>
                <a:lnTo>
                  <a:pt x="36645" y="355284"/>
                </a:lnTo>
                <a:lnTo>
                  <a:pt x="59999" y="359999"/>
                </a:lnTo>
                <a:lnTo>
                  <a:pt x="1559999" y="359999"/>
                </a:lnTo>
                <a:lnTo>
                  <a:pt x="1583354" y="355284"/>
                </a:lnTo>
                <a:lnTo>
                  <a:pt x="1602425" y="342425"/>
                </a:lnTo>
                <a:lnTo>
                  <a:pt x="1615284" y="323353"/>
                </a:lnTo>
                <a:lnTo>
                  <a:pt x="1619999" y="299999"/>
                </a:lnTo>
                <a:lnTo>
                  <a:pt x="1619999" y="59999"/>
                </a:lnTo>
                <a:lnTo>
                  <a:pt x="1615284" y="36645"/>
                </a:lnTo>
                <a:lnTo>
                  <a:pt x="1602425" y="17573"/>
                </a:lnTo>
                <a:lnTo>
                  <a:pt x="1583354" y="4715"/>
                </a:lnTo>
                <a:lnTo>
                  <a:pt x="15599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8" name="Google Shape;278;p14"/>
          <p:cNvSpPr/>
          <p:nvPr/>
        </p:nvSpPr>
        <p:spPr>
          <a:xfrm>
            <a:off x="4139952" y="3895790"/>
            <a:ext cx="1620520" cy="360045"/>
          </a:xfrm>
          <a:custGeom>
            <a:rect b="b" l="l" r="r" t="t"/>
            <a:pathLst>
              <a:path extrusionOk="0" h="360045" w="1620520">
                <a:moveTo>
                  <a:pt x="0" y="60000"/>
                </a:moveTo>
                <a:lnTo>
                  <a:pt x="4715" y="36645"/>
                </a:lnTo>
                <a:lnTo>
                  <a:pt x="17573" y="17573"/>
                </a:lnTo>
                <a:lnTo>
                  <a:pt x="36645" y="4715"/>
                </a:lnTo>
                <a:lnTo>
                  <a:pt x="60000" y="0"/>
                </a:lnTo>
                <a:lnTo>
                  <a:pt x="1559999" y="0"/>
                </a:lnTo>
                <a:lnTo>
                  <a:pt x="1583354" y="4715"/>
                </a:lnTo>
                <a:lnTo>
                  <a:pt x="1602426" y="17573"/>
                </a:lnTo>
                <a:lnTo>
                  <a:pt x="1615284" y="36645"/>
                </a:lnTo>
                <a:lnTo>
                  <a:pt x="1620000" y="60000"/>
                </a:lnTo>
                <a:lnTo>
                  <a:pt x="1620000" y="299999"/>
                </a:lnTo>
                <a:lnTo>
                  <a:pt x="1615284" y="323354"/>
                </a:lnTo>
                <a:lnTo>
                  <a:pt x="1602426" y="342426"/>
                </a:lnTo>
                <a:lnTo>
                  <a:pt x="1583354" y="355284"/>
                </a:lnTo>
                <a:lnTo>
                  <a:pt x="1559999" y="360000"/>
                </a:lnTo>
                <a:lnTo>
                  <a:pt x="60000" y="360000"/>
                </a:lnTo>
                <a:lnTo>
                  <a:pt x="36645" y="355284"/>
                </a:lnTo>
                <a:lnTo>
                  <a:pt x="17573" y="342426"/>
                </a:lnTo>
                <a:lnTo>
                  <a:pt x="4715" y="323354"/>
                </a:lnTo>
                <a:lnTo>
                  <a:pt x="0" y="299999"/>
                </a:lnTo>
                <a:lnTo>
                  <a:pt x="0" y="60000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9" name="Google Shape;279;p14"/>
          <p:cNvSpPr txBox="1"/>
          <p:nvPr/>
        </p:nvSpPr>
        <p:spPr>
          <a:xfrm>
            <a:off x="4297489" y="3957828"/>
            <a:ext cx="130492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ModelGenerator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1566672" y="1664207"/>
            <a:ext cx="1121664" cy="487679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1" name="Google Shape;281;p14"/>
          <p:cNvSpPr/>
          <p:nvPr/>
        </p:nvSpPr>
        <p:spPr>
          <a:xfrm>
            <a:off x="1612391" y="1694688"/>
            <a:ext cx="1030223" cy="481584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2" name="Google Shape;282;p14"/>
          <p:cNvSpPr/>
          <p:nvPr/>
        </p:nvSpPr>
        <p:spPr>
          <a:xfrm>
            <a:off x="1605848" y="1700808"/>
            <a:ext cx="989965" cy="360045"/>
          </a:xfrm>
          <a:custGeom>
            <a:rect b="b" l="l" r="r" t="t"/>
            <a:pathLst>
              <a:path extrusionOk="0" h="360044" w="989964">
                <a:moveTo>
                  <a:pt x="929659" y="0"/>
                </a:moveTo>
                <a:lnTo>
                  <a:pt x="60001" y="0"/>
                </a:lnTo>
                <a:lnTo>
                  <a:pt x="36645" y="4715"/>
                </a:lnTo>
                <a:lnTo>
                  <a:pt x="17573" y="17573"/>
                </a:lnTo>
                <a:lnTo>
                  <a:pt x="4715" y="36645"/>
                </a:lnTo>
                <a:lnTo>
                  <a:pt x="0" y="60001"/>
                </a:lnTo>
                <a:lnTo>
                  <a:pt x="0" y="299999"/>
                </a:lnTo>
                <a:lnTo>
                  <a:pt x="4715" y="323353"/>
                </a:lnTo>
                <a:lnTo>
                  <a:pt x="17573" y="342425"/>
                </a:lnTo>
                <a:lnTo>
                  <a:pt x="36645" y="355284"/>
                </a:lnTo>
                <a:lnTo>
                  <a:pt x="60001" y="359999"/>
                </a:lnTo>
                <a:lnTo>
                  <a:pt x="929659" y="359999"/>
                </a:lnTo>
                <a:lnTo>
                  <a:pt x="953014" y="355284"/>
                </a:lnTo>
                <a:lnTo>
                  <a:pt x="972086" y="342425"/>
                </a:lnTo>
                <a:lnTo>
                  <a:pt x="984945" y="323353"/>
                </a:lnTo>
                <a:lnTo>
                  <a:pt x="989660" y="299999"/>
                </a:lnTo>
                <a:lnTo>
                  <a:pt x="989660" y="60001"/>
                </a:lnTo>
                <a:lnTo>
                  <a:pt x="984945" y="36645"/>
                </a:lnTo>
                <a:lnTo>
                  <a:pt x="972086" y="17573"/>
                </a:lnTo>
                <a:lnTo>
                  <a:pt x="953014" y="4715"/>
                </a:lnTo>
                <a:lnTo>
                  <a:pt x="9296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3" name="Google Shape;283;p14"/>
          <p:cNvSpPr/>
          <p:nvPr/>
        </p:nvSpPr>
        <p:spPr>
          <a:xfrm>
            <a:off x="1605848" y="1700808"/>
            <a:ext cx="989965" cy="360045"/>
          </a:xfrm>
          <a:custGeom>
            <a:rect b="b" l="l" r="r" t="t"/>
            <a:pathLst>
              <a:path extrusionOk="0" h="360044" w="989964">
                <a:moveTo>
                  <a:pt x="0" y="60000"/>
                </a:moveTo>
                <a:lnTo>
                  <a:pt x="4715" y="36645"/>
                </a:lnTo>
                <a:lnTo>
                  <a:pt x="17573" y="17573"/>
                </a:lnTo>
                <a:lnTo>
                  <a:pt x="36645" y="4715"/>
                </a:lnTo>
                <a:lnTo>
                  <a:pt x="60000" y="0"/>
                </a:lnTo>
                <a:lnTo>
                  <a:pt x="929659" y="0"/>
                </a:lnTo>
                <a:lnTo>
                  <a:pt x="953014" y="4715"/>
                </a:lnTo>
                <a:lnTo>
                  <a:pt x="972086" y="17573"/>
                </a:lnTo>
                <a:lnTo>
                  <a:pt x="984944" y="36645"/>
                </a:lnTo>
                <a:lnTo>
                  <a:pt x="989660" y="60000"/>
                </a:lnTo>
                <a:lnTo>
                  <a:pt x="989660" y="299999"/>
                </a:lnTo>
                <a:lnTo>
                  <a:pt x="984944" y="323354"/>
                </a:lnTo>
                <a:lnTo>
                  <a:pt x="972086" y="342426"/>
                </a:lnTo>
                <a:lnTo>
                  <a:pt x="953014" y="355284"/>
                </a:lnTo>
                <a:lnTo>
                  <a:pt x="929659" y="360000"/>
                </a:lnTo>
                <a:lnTo>
                  <a:pt x="60000" y="360000"/>
                </a:lnTo>
                <a:lnTo>
                  <a:pt x="36645" y="355284"/>
                </a:lnTo>
                <a:lnTo>
                  <a:pt x="17573" y="342426"/>
                </a:lnTo>
                <a:lnTo>
                  <a:pt x="4715" y="323354"/>
                </a:lnTo>
                <a:lnTo>
                  <a:pt x="0" y="299999"/>
                </a:lnTo>
                <a:lnTo>
                  <a:pt x="0" y="60000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4" name="Google Shape;284;p14"/>
          <p:cNvSpPr txBox="1"/>
          <p:nvPr/>
        </p:nvSpPr>
        <p:spPr>
          <a:xfrm>
            <a:off x="1732377" y="1760220"/>
            <a:ext cx="73660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ClustalW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2100679" y="2060807"/>
            <a:ext cx="907415" cy="803910"/>
          </a:xfrm>
          <a:custGeom>
            <a:rect b="b" l="l" r="r" t="t"/>
            <a:pathLst>
              <a:path extrusionOk="0" h="803910" w="907414">
                <a:moveTo>
                  <a:pt x="907147" y="80391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6" name="Google Shape;286;p14"/>
          <p:cNvSpPr/>
          <p:nvPr/>
        </p:nvSpPr>
        <p:spPr>
          <a:xfrm>
            <a:off x="4945614" y="3656806"/>
            <a:ext cx="4445" cy="239395"/>
          </a:xfrm>
          <a:custGeom>
            <a:rect b="b" l="l" r="r" t="t"/>
            <a:pathLst>
              <a:path extrusionOk="0" h="239395" w="4445">
                <a:moveTo>
                  <a:pt x="0" y="0"/>
                </a:moveTo>
                <a:lnTo>
                  <a:pt x="4337" y="238985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7" name="Google Shape;287;p14"/>
          <p:cNvSpPr/>
          <p:nvPr/>
        </p:nvSpPr>
        <p:spPr>
          <a:xfrm>
            <a:off x="6729983" y="3858767"/>
            <a:ext cx="1731264" cy="48768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8" name="Google Shape;288;p14"/>
          <p:cNvSpPr/>
          <p:nvPr/>
        </p:nvSpPr>
        <p:spPr>
          <a:xfrm>
            <a:off x="7089647" y="3867911"/>
            <a:ext cx="1011936" cy="539495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9" name="Google Shape;289;p14"/>
          <p:cNvSpPr/>
          <p:nvPr/>
        </p:nvSpPr>
        <p:spPr>
          <a:xfrm>
            <a:off x="6768424" y="3895790"/>
            <a:ext cx="1602105" cy="360045"/>
          </a:xfrm>
          <a:custGeom>
            <a:rect b="b" l="l" r="r" t="t"/>
            <a:pathLst>
              <a:path extrusionOk="0" h="360045" w="1602104">
                <a:moveTo>
                  <a:pt x="1541779" y="0"/>
                </a:moveTo>
                <a:lnTo>
                  <a:pt x="60001" y="0"/>
                </a:lnTo>
                <a:lnTo>
                  <a:pt x="36645" y="4715"/>
                </a:lnTo>
                <a:lnTo>
                  <a:pt x="17573" y="17573"/>
                </a:lnTo>
                <a:lnTo>
                  <a:pt x="4715" y="36645"/>
                </a:lnTo>
                <a:lnTo>
                  <a:pt x="0" y="60001"/>
                </a:lnTo>
                <a:lnTo>
                  <a:pt x="0" y="299998"/>
                </a:lnTo>
                <a:lnTo>
                  <a:pt x="4715" y="323353"/>
                </a:lnTo>
                <a:lnTo>
                  <a:pt x="17573" y="342425"/>
                </a:lnTo>
                <a:lnTo>
                  <a:pt x="36645" y="355284"/>
                </a:lnTo>
                <a:lnTo>
                  <a:pt x="60001" y="359999"/>
                </a:lnTo>
                <a:lnTo>
                  <a:pt x="1541779" y="359999"/>
                </a:lnTo>
                <a:lnTo>
                  <a:pt x="1565135" y="355284"/>
                </a:lnTo>
                <a:lnTo>
                  <a:pt x="1584207" y="342425"/>
                </a:lnTo>
                <a:lnTo>
                  <a:pt x="1597066" y="323353"/>
                </a:lnTo>
                <a:lnTo>
                  <a:pt x="1601781" y="299998"/>
                </a:lnTo>
                <a:lnTo>
                  <a:pt x="1601781" y="60001"/>
                </a:lnTo>
                <a:lnTo>
                  <a:pt x="1597066" y="36645"/>
                </a:lnTo>
                <a:lnTo>
                  <a:pt x="1584207" y="17573"/>
                </a:lnTo>
                <a:lnTo>
                  <a:pt x="1565135" y="4715"/>
                </a:lnTo>
                <a:lnTo>
                  <a:pt x="15417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0" name="Google Shape;290;p14"/>
          <p:cNvSpPr/>
          <p:nvPr/>
        </p:nvSpPr>
        <p:spPr>
          <a:xfrm>
            <a:off x="6768424" y="3895790"/>
            <a:ext cx="1602105" cy="360045"/>
          </a:xfrm>
          <a:custGeom>
            <a:rect b="b" l="l" r="r" t="t"/>
            <a:pathLst>
              <a:path extrusionOk="0" h="360045" w="1602104">
                <a:moveTo>
                  <a:pt x="0" y="60002"/>
                </a:moveTo>
                <a:lnTo>
                  <a:pt x="4715" y="36646"/>
                </a:lnTo>
                <a:lnTo>
                  <a:pt x="17574" y="17574"/>
                </a:lnTo>
                <a:lnTo>
                  <a:pt x="36646" y="4715"/>
                </a:lnTo>
                <a:lnTo>
                  <a:pt x="60002" y="0"/>
                </a:lnTo>
                <a:lnTo>
                  <a:pt x="1541780" y="0"/>
                </a:lnTo>
                <a:lnTo>
                  <a:pt x="1565135" y="4715"/>
                </a:lnTo>
                <a:lnTo>
                  <a:pt x="1584207" y="17574"/>
                </a:lnTo>
                <a:lnTo>
                  <a:pt x="1597066" y="36646"/>
                </a:lnTo>
                <a:lnTo>
                  <a:pt x="1601782" y="60002"/>
                </a:lnTo>
                <a:lnTo>
                  <a:pt x="1601782" y="299998"/>
                </a:lnTo>
                <a:lnTo>
                  <a:pt x="1597066" y="323353"/>
                </a:lnTo>
                <a:lnTo>
                  <a:pt x="1584207" y="342425"/>
                </a:lnTo>
                <a:lnTo>
                  <a:pt x="1565135" y="355284"/>
                </a:lnTo>
                <a:lnTo>
                  <a:pt x="1541780" y="360000"/>
                </a:lnTo>
                <a:lnTo>
                  <a:pt x="60002" y="360000"/>
                </a:lnTo>
                <a:lnTo>
                  <a:pt x="36646" y="355284"/>
                </a:lnTo>
                <a:lnTo>
                  <a:pt x="17574" y="342425"/>
                </a:lnTo>
                <a:lnTo>
                  <a:pt x="4715" y="323353"/>
                </a:lnTo>
                <a:lnTo>
                  <a:pt x="0" y="299998"/>
                </a:lnTo>
                <a:lnTo>
                  <a:pt x="0" y="60002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1" name="Google Shape;291;p14"/>
          <p:cNvSpPr txBox="1"/>
          <p:nvPr/>
        </p:nvSpPr>
        <p:spPr>
          <a:xfrm>
            <a:off x="7224032" y="3941572"/>
            <a:ext cx="69088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RAxML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7560994" y="3663721"/>
            <a:ext cx="0" cy="232410"/>
          </a:xfrm>
          <a:custGeom>
            <a:rect b="b" l="l" r="r" t="t"/>
            <a:pathLst>
              <a:path extrusionOk="0" h="232410" w="120000">
                <a:moveTo>
                  <a:pt x="0" y="0"/>
                </a:moveTo>
                <a:lnTo>
                  <a:pt x="0" y="23207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3" name="Google Shape;293;p14"/>
          <p:cNvSpPr/>
          <p:nvPr/>
        </p:nvSpPr>
        <p:spPr>
          <a:xfrm>
            <a:off x="417576" y="5398008"/>
            <a:ext cx="1548384" cy="48768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4" name="Google Shape;294;p14"/>
          <p:cNvSpPr/>
          <p:nvPr/>
        </p:nvSpPr>
        <p:spPr>
          <a:xfrm>
            <a:off x="551687" y="5407152"/>
            <a:ext cx="1280160" cy="539496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5" name="Google Shape;295;p14"/>
          <p:cNvSpPr/>
          <p:nvPr/>
        </p:nvSpPr>
        <p:spPr>
          <a:xfrm>
            <a:off x="454534" y="5434631"/>
            <a:ext cx="1421130" cy="360045"/>
          </a:xfrm>
          <a:custGeom>
            <a:rect b="b" l="l" r="r" t="t"/>
            <a:pathLst>
              <a:path extrusionOk="0" h="360045" w="1421130">
                <a:moveTo>
                  <a:pt x="1360629" y="0"/>
                </a:moveTo>
                <a:lnTo>
                  <a:pt x="60000" y="0"/>
                </a:lnTo>
                <a:lnTo>
                  <a:pt x="36645" y="4715"/>
                </a:lnTo>
                <a:lnTo>
                  <a:pt x="17573" y="17573"/>
                </a:lnTo>
                <a:lnTo>
                  <a:pt x="4715" y="36645"/>
                </a:lnTo>
                <a:lnTo>
                  <a:pt x="0" y="60001"/>
                </a:lnTo>
                <a:lnTo>
                  <a:pt x="0" y="299998"/>
                </a:lnTo>
                <a:lnTo>
                  <a:pt x="4715" y="323353"/>
                </a:lnTo>
                <a:lnTo>
                  <a:pt x="17573" y="342425"/>
                </a:lnTo>
                <a:lnTo>
                  <a:pt x="36645" y="355284"/>
                </a:lnTo>
                <a:lnTo>
                  <a:pt x="60000" y="359999"/>
                </a:lnTo>
                <a:lnTo>
                  <a:pt x="1360629" y="359999"/>
                </a:lnTo>
                <a:lnTo>
                  <a:pt x="1383985" y="355284"/>
                </a:lnTo>
                <a:lnTo>
                  <a:pt x="1403057" y="342425"/>
                </a:lnTo>
                <a:lnTo>
                  <a:pt x="1415916" y="323353"/>
                </a:lnTo>
                <a:lnTo>
                  <a:pt x="1420631" y="299998"/>
                </a:lnTo>
                <a:lnTo>
                  <a:pt x="1420631" y="60001"/>
                </a:lnTo>
                <a:lnTo>
                  <a:pt x="1415916" y="36645"/>
                </a:lnTo>
                <a:lnTo>
                  <a:pt x="1403057" y="17573"/>
                </a:lnTo>
                <a:lnTo>
                  <a:pt x="1383985" y="4715"/>
                </a:lnTo>
                <a:lnTo>
                  <a:pt x="13606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6" name="Google Shape;296;p14"/>
          <p:cNvSpPr/>
          <p:nvPr/>
        </p:nvSpPr>
        <p:spPr>
          <a:xfrm>
            <a:off x="454534" y="5434631"/>
            <a:ext cx="1421130" cy="360045"/>
          </a:xfrm>
          <a:custGeom>
            <a:rect b="b" l="l" r="r" t="t"/>
            <a:pathLst>
              <a:path extrusionOk="0" h="360045" w="1421130">
                <a:moveTo>
                  <a:pt x="0" y="60001"/>
                </a:moveTo>
                <a:lnTo>
                  <a:pt x="4715" y="36645"/>
                </a:lnTo>
                <a:lnTo>
                  <a:pt x="17573" y="17573"/>
                </a:lnTo>
                <a:lnTo>
                  <a:pt x="36645" y="4715"/>
                </a:lnTo>
                <a:lnTo>
                  <a:pt x="60000" y="0"/>
                </a:lnTo>
                <a:lnTo>
                  <a:pt x="1360630" y="0"/>
                </a:lnTo>
                <a:lnTo>
                  <a:pt x="1383985" y="4715"/>
                </a:lnTo>
                <a:lnTo>
                  <a:pt x="1403057" y="17573"/>
                </a:lnTo>
                <a:lnTo>
                  <a:pt x="1415915" y="36645"/>
                </a:lnTo>
                <a:lnTo>
                  <a:pt x="1420631" y="60001"/>
                </a:lnTo>
                <a:lnTo>
                  <a:pt x="1420631" y="299999"/>
                </a:lnTo>
                <a:lnTo>
                  <a:pt x="1415915" y="323354"/>
                </a:lnTo>
                <a:lnTo>
                  <a:pt x="1403057" y="342426"/>
                </a:lnTo>
                <a:lnTo>
                  <a:pt x="1383985" y="355284"/>
                </a:lnTo>
                <a:lnTo>
                  <a:pt x="1360630" y="360000"/>
                </a:lnTo>
                <a:lnTo>
                  <a:pt x="60000" y="360000"/>
                </a:lnTo>
                <a:lnTo>
                  <a:pt x="36645" y="355284"/>
                </a:lnTo>
                <a:lnTo>
                  <a:pt x="17573" y="342426"/>
                </a:lnTo>
                <a:lnTo>
                  <a:pt x="4715" y="323354"/>
                </a:lnTo>
                <a:lnTo>
                  <a:pt x="0" y="299999"/>
                </a:lnTo>
                <a:lnTo>
                  <a:pt x="0" y="60001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7" name="Google Shape;297;p14"/>
          <p:cNvSpPr txBox="1"/>
          <p:nvPr/>
        </p:nvSpPr>
        <p:spPr>
          <a:xfrm>
            <a:off x="683836" y="5480811"/>
            <a:ext cx="96139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Perl Script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1160240" y="5235366"/>
            <a:ext cx="0" cy="199390"/>
          </a:xfrm>
          <a:custGeom>
            <a:rect b="b" l="l" r="r" t="t"/>
            <a:pathLst>
              <a:path extrusionOk="0" h="199389" w="120000">
                <a:moveTo>
                  <a:pt x="0" y="0"/>
                </a:moveTo>
                <a:lnTo>
                  <a:pt x="0" y="19926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9" name="Google Shape;299;p14"/>
          <p:cNvSpPr/>
          <p:nvPr/>
        </p:nvSpPr>
        <p:spPr>
          <a:xfrm>
            <a:off x="2590800" y="1664207"/>
            <a:ext cx="947927" cy="487679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14"/>
          <p:cNvSpPr/>
          <p:nvPr/>
        </p:nvSpPr>
        <p:spPr>
          <a:xfrm>
            <a:off x="2609088" y="1694688"/>
            <a:ext cx="911351" cy="481584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1" name="Google Shape;301;p14"/>
          <p:cNvSpPr/>
          <p:nvPr/>
        </p:nvSpPr>
        <p:spPr>
          <a:xfrm>
            <a:off x="2627783" y="1700808"/>
            <a:ext cx="819785" cy="360045"/>
          </a:xfrm>
          <a:custGeom>
            <a:rect b="b" l="l" r="r" t="t"/>
            <a:pathLst>
              <a:path extrusionOk="0" h="360044" w="819785">
                <a:moveTo>
                  <a:pt x="759366" y="0"/>
                </a:moveTo>
                <a:lnTo>
                  <a:pt x="60001" y="0"/>
                </a:lnTo>
                <a:lnTo>
                  <a:pt x="36645" y="4715"/>
                </a:lnTo>
                <a:lnTo>
                  <a:pt x="17573" y="17573"/>
                </a:lnTo>
                <a:lnTo>
                  <a:pt x="4715" y="36645"/>
                </a:lnTo>
                <a:lnTo>
                  <a:pt x="0" y="60001"/>
                </a:lnTo>
                <a:lnTo>
                  <a:pt x="0" y="299999"/>
                </a:lnTo>
                <a:lnTo>
                  <a:pt x="4715" y="323353"/>
                </a:lnTo>
                <a:lnTo>
                  <a:pt x="17573" y="342425"/>
                </a:lnTo>
                <a:lnTo>
                  <a:pt x="36645" y="355284"/>
                </a:lnTo>
                <a:lnTo>
                  <a:pt x="60001" y="359999"/>
                </a:lnTo>
                <a:lnTo>
                  <a:pt x="759366" y="359999"/>
                </a:lnTo>
                <a:lnTo>
                  <a:pt x="782721" y="355284"/>
                </a:lnTo>
                <a:lnTo>
                  <a:pt x="801793" y="342425"/>
                </a:lnTo>
                <a:lnTo>
                  <a:pt x="814652" y="323353"/>
                </a:lnTo>
                <a:lnTo>
                  <a:pt x="819367" y="299999"/>
                </a:lnTo>
                <a:lnTo>
                  <a:pt x="819367" y="60001"/>
                </a:lnTo>
                <a:lnTo>
                  <a:pt x="814652" y="36645"/>
                </a:lnTo>
                <a:lnTo>
                  <a:pt x="801793" y="17573"/>
                </a:lnTo>
                <a:lnTo>
                  <a:pt x="782721" y="4715"/>
                </a:lnTo>
                <a:lnTo>
                  <a:pt x="7593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2" name="Google Shape;302;p14"/>
          <p:cNvSpPr/>
          <p:nvPr/>
        </p:nvSpPr>
        <p:spPr>
          <a:xfrm>
            <a:off x="2627783" y="1700808"/>
            <a:ext cx="819785" cy="360045"/>
          </a:xfrm>
          <a:custGeom>
            <a:rect b="b" l="l" r="r" t="t"/>
            <a:pathLst>
              <a:path extrusionOk="0" h="360044" w="819785">
                <a:moveTo>
                  <a:pt x="0" y="60000"/>
                </a:moveTo>
                <a:lnTo>
                  <a:pt x="4715" y="36645"/>
                </a:lnTo>
                <a:lnTo>
                  <a:pt x="17573" y="17573"/>
                </a:lnTo>
                <a:lnTo>
                  <a:pt x="36645" y="4715"/>
                </a:lnTo>
                <a:lnTo>
                  <a:pt x="60000" y="0"/>
                </a:lnTo>
                <a:lnTo>
                  <a:pt x="759366" y="0"/>
                </a:lnTo>
                <a:lnTo>
                  <a:pt x="782721" y="4715"/>
                </a:lnTo>
                <a:lnTo>
                  <a:pt x="801793" y="17573"/>
                </a:lnTo>
                <a:lnTo>
                  <a:pt x="814651" y="36645"/>
                </a:lnTo>
                <a:lnTo>
                  <a:pt x="819367" y="60000"/>
                </a:lnTo>
                <a:lnTo>
                  <a:pt x="819367" y="299999"/>
                </a:lnTo>
                <a:lnTo>
                  <a:pt x="814651" y="323354"/>
                </a:lnTo>
                <a:lnTo>
                  <a:pt x="801793" y="342426"/>
                </a:lnTo>
                <a:lnTo>
                  <a:pt x="782721" y="355284"/>
                </a:lnTo>
                <a:lnTo>
                  <a:pt x="759366" y="360000"/>
                </a:lnTo>
                <a:lnTo>
                  <a:pt x="60000" y="360000"/>
                </a:lnTo>
                <a:lnTo>
                  <a:pt x="36645" y="355284"/>
                </a:lnTo>
                <a:lnTo>
                  <a:pt x="17573" y="342426"/>
                </a:lnTo>
                <a:lnTo>
                  <a:pt x="4715" y="323354"/>
                </a:lnTo>
                <a:lnTo>
                  <a:pt x="0" y="299999"/>
                </a:lnTo>
                <a:lnTo>
                  <a:pt x="0" y="60000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3" name="Google Shape;303;p14"/>
          <p:cNvSpPr txBox="1"/>
          <p:nvPr/>
        </p:nvSpPr>
        <p:spPr>
          <a:xfrm>
            <a:off x="2729491" y="1760220"/>
            <a:ext cx="61722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MAFFT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3453384" y="1664207"/>
            <a:ext cx="993648" cy="487679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5" name="Google Shape;305;p14"/>
          <p:cNvSpPr/>
          <p:nvPr/>
        </p:nvSpPr>
        <p:spPr>
          <a:xfrm>
            <a:off x="3508247" y="1694688"/>
            <a:ext cx="883920" cy="481584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6" name="Google Shape;306;p14"/>
          <p:cNvSpPr/>
          <p:nvPr/>
        </p:nvSpPr>
        <p:spPr>
          <a:xfrm>
            <a:off x="3491879" y="1700808"/>
            <a:ext cx="864235" cy="360045"/>
          </a:xfrm>
          <a:custGeom>
            <a:rect b="b" l="l" r="r" t="t"/>
            <a:pathLst>
              <a:path extrusionOk="0" h="360044" w="864235">
                <a:moveTo>
                  <a:pt x="804095" y="0"/>
                </a:moveTo>
                <a:lnTo>
                  <a:pt x="60001" y="0"/>
                </a:lnTo>
                <a:lnTo>
                  <a:pt x="36645" y="4715"/>
                </a:lnTo>
                <a:lnTo>
                  <a:pt x="17573" y="17573"/>
                </a:lnTo>
                <a:lnTo>
                  <a:pt x="4715" y="36645"/>
                </a:lnTo>
                <a:lnTo>
                  <a:pt x="0" y="60001"/>
                </a:lnTo>
                <a:lnTo>
                  <a:pt x="0" y="299998"/>
                </a:lnTo>
                <a:lnTo>
                  <a:pt x="4715" y="323353"/>
                </a:lnTo>
                <a:lnTo>
                  <a:pt x="17573" y="342425"/>
                </a:lnTo>
                <a:lnTo>
                  <a:pt x="36645" y="355284"/>
                </a:lnTo>
                <a:lnTo>
                  <a:pt x="60001" y="359999"/>
                </a:lnTo>
                <a:lnTo>
                  <a:pt x="804095" y="359999"/>
                </a:lnTo>
                <a:lnTo>
                  <a:pt x="827450" y="355284"/>
                </a:lnTo>
                <a:lnTo>
                  <a:pt x="846522" y="342425"/>
                </a:lnTo>
                <a:lnTo>
                  <a:pt x="859381" y="323353"/>
                </a:lnTo>
                <a:lnTo>
                  <a:pt x="864096" y="299998"/>
                </a:lnTo>
                <a:lnTo>
                  <a:pt x="864096" y="60001"/>
                </a:lnTo>
                <a:lnTo>
                  <a:pt x="859381" y="36645"/>
                </a:lnTo>
                <a:lnTo>
                  <a:pt x="846522" y="17573"/>
                </a:lnTo>
                <a:lnTo>
                  <a:pt x="827450" y="4715"/>
                </a:lnTo>
                <a:lnTo>
                  <a:pt x="8040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7" name="Google Shape;307;p14"/>
          <p:cNvSpPr/>
          <p:nvPr/>
        </p:nvSpPr>
        <p:spPr>
          <a:xfrm>
            <a:off x="3491879" y="1700808"/>
            <a:ext cx="864235" cy="360045"/>
          </a:xfrm>
          <a:custGeom>
            <a:rect b="b" l="l" r="r" t="t"/>
            <a:pathLst>
              <a:path extrusionOk="0" h="360044" w="864235">
                <a:moveTo>
                  <a:pt x="0" y="60001"/>
                </a:moveTo>
                <a:lnTo>
                  <a:pt x="4715" y="36645"/>
                </a:lnTo>
                <a:lnTo>
                  <a:pt x="17573" y="17573"/>
                </a:lnTo>
                <a:lnTo>
                  <a:pt x="36645" y="4715"/>
                </a:lnTo>
                <a:lnTo>
                  <a:pt x="60001" y="0"/>
                </a:lnTo>
                <a:lnTo>
                  <a:pt x="804095" y="0"/>
                </a:lnTo>
                <a:lnTo>
                  <a:pt x="827451" y="4715"/>
                </a:lnTo>
                <a:lnTo>
                  <a:pt x="846523" y="17573"/>
                </a:lnTo>
                <a:lnTo>
                  <a:pt x="859381" y="36645"/>
                </a:lnTo>
                <a:lnTo>
                  <a:pt x="864097" y="60001"/>
                </a:lnTo>
                <a:lnTo>
                  <a:pt x="864097" y="299998"/>
                </a:lnTo>
                <a:lnTo>
                  <a:pt x="859381" y="323354"/>
                </a:lnTo>
                <a:lnTo>
                  <a:pt x="846523" y="342426"/>
                </a:lnTo>
                <a:lnTo>
                  <a:pt x="827451" y="355284"/>
                </a:lnTo>
                <a:lnTo>
                  <a:pt x="804095" y="360000"/>
                </a:lnTo>
                <a:lnTo>
                  <a:pt x="60001" y="360000"/>
                </a:lnTo>
                <a:lnTo>
                  <a:pt x="36645" y="355284"/>
                </a:lnTo>
                <a:lnTo>
                  <a:pt x="17573" y="342426"/>
                </a:lnTo>
                <a:lnTo>
                  <a:pt x="4715" y="323354"/>
                </a:lnTo>
                <a:lnTo>
                  <a:pt x="0" y="299998"/>
                </a:lnTo>
                <a:lnTo>
                  <a:pt x="0" y="60001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8" name="Google Shape;308;p14"/>
          <p:cNvSpPr txBox="1"/>
          <p:nvPr/>
        </p:nvSpPr>
        <p:spPr>
          <a:xfrm>
            <a:off x="3630240" y="1760220"/>
            <a:ext cx="58801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Muscle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4389120" y="1664207"/>
            <a:ext cx="1139952" cy="487679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0" name="Google Shape;310;p14"/>
          <p:cNvSpPr/>
          <p:nvPr/>
        </p:nvSpPr>
        <p:spPr>
          <a:xfrm>
            <a:off x="4404359" y="1694688"/>
            <a:ext cx="1109472" cy="481584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1" name="Google Shape;311;p14"/>
          <p:cNvSpPr/>
          <p:nvPr/>
        </p:nvSpPr>
        <p:spPr>
          <a:xfrm>
            <a:off x="4427983" y="1700808"/>
            <a:ext cx="1008380" cy="360045"/>
          </a:xfrm>
          <a:custGeom>
            <a:rect b="b" l="l" r="r" t="t"/>
            <a:pathLst>
              <a:path extrusionOk="0" h="360044" w="1008379">
                <a:moveTo>
                  <a:pt x="948110" y="0"/>
                </a:moveTo>
                <a:lnTo>
                  <a:pt x="60002" y="0"/>
                </a:lnTo>
                <a:lnTo>
                  <a:pt x="36646" y="4715"/>
                </a:lnTo>
                <a:lnTo>
                  <a:pt x="17574" y="17573"/>
                </a:lnTo>
                <a:lnTo>
                  <a:pt x="4715" y="36645"/>
                </a:lnTo>
                <a:lnTo>
                  <a:pt x="0" y="60001"/>
                </a:lnTo>
                <a:lnTo>
                  <a:pt x="0" y="299998"/>
                </a:lnTo>
                <a:lnTo>
                  <a:pt x="4715" y="323353"/>
                </a:lnTo>
                <a:lnTo>
                  <a:pt x="17574" y="342425"/>
                </a:lnTo>
                <a:lnTo>
                  <a:pt x="36646" y="355284"/>
                </a:lnTo>
                <a:lnTo>
                  <a:pt x="60002" y="359999"/>
                </a:lnTo>
                <a:lnTo>
                  <a:pt x="948110" y="359999"/>
                </a:lnTo>
                <a:lnTo>
                  <a:pt x="971466" y="355284"/>
                </a:lnTo>
                <a:lnTo>
                  <a:pt x="990538" y="342425"/>
                </a:lnTo>
                <a:lnTo>
                  <a:pt x="1003396" y="323353"/>
                </a:lnTo>
                <a:lnTo>
                  <a:pt x="1008112" y="299998"/>
                </a:lnTo>
                <a:lnTo>
                  <a:pt x="1008112" y="60001"/>
                </a:lnTo>
                <a:lnTo>
                  <a:pt x="1003396" y="36645"/>
                </a:lnTo>
                <a:lnTo>
                  <a:pt x="990538" y="17573"/>
                </a:lnTo>
                <a:lnTo>
                  <a:pt x="971466" y="4715"/>
                </a:lnTo>
                <a:lnTo>
                  <a:pt x="948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4427983" y="1700808"/>
            <a:ext cx="1008380" cy="360045"/>
          </a:xfrm>
          <a:custGeom>
            <a:rect b="b" l="l" r="r" t="t"/>
            <a:pathLst>
              <a:path extrusionOk="0" h="360044" w="1008379">
                <a:moveTo>
                  <a:pt x="0" y="60001"/>
                </a:moveTo>
                <a:lnTo>
                  <a:pt x="4715" y="36646"/>
                </a:lnTo>
                <a:lnTo>
                  <a:pt x="17574" y="17574"/>
                </a:lnTo>
                <a:lnTo>
                  <a:pt x="36646" y="4715"/>
                </a:lnTo>
                <a:lnTo>
                  <a:pt x="60001" y="0"/>
                </a:lnTo>
                <a:lnTo>
                  <a:pt x="948110" y="0"/>
                </a:lnTo>
                <a:lnTo>
                  <a:pt x="971465" y="4715"/>
                </a:lnTo>
                <a:lnTo>
                  <a:pt x="990537" y="17574"/>
                </a:lnTo>
                <a:lnTo>
                  <a:pt x="1003396" y="36646"/>
                </a:lnTo>
                <a:lnTo>
                  <a:pt x="1008112" y="60001"/>
                </a:lnTo>
                <a:lnTo>
                  <a:pt x="1008112" y="299998"/>
                </a:lnTo>
                <a:lnTo>
                  <a:pt x="1003396" y="323353"/>
                </a:lnTo>
                <a:lnTo>
                  <a:pt x="990537" y="342425"/>
                </a:lnTo>
                <a:lnTo>
                  <a:pt x="971465" y="355284"/>
                </a:lnTo>
                <a:lnTo>
                  <a:pt x="948110" y="360000"/>
                </a:lnTo>
                <a:lnTo>
                  <a:pt x="60001" y="360000"/>
                </a:lnTo>
                <a:lnTo>
                  <a:pt x="36646" y="355284"/>
                </a:lnTo>
                <a:lnTo>
                  <a:pt x="17574" y="342425"/>
                </a:lnTo>
                <a:lnTo>
                  <a:pt x="4715" y="323353"/>
                </a:lnTo>
                <a:lnTo>
                  <a:pt x="0" y="299998"/>
                </a:lnTo>
                <a:lnTo>
                  <a:pt x="0" y="60001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3" name="Google Shape;313;p14"/>
          <p:cNvSpPr txBox="1"/>
          <p:nvPr/>
        </p:nvSpPr>
        <p:spPr>
          <a:xfrm>
            <a:off x="4524846" y="1760220"/>
            <a:ext cx="81470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ProbCons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649223" y="1664207"/>
            <a:ext cx="1002791" cy="487679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5" name="Google Shape;315;p14"/>
          <p:cNvSpPr/>
          <p:nvPr/>
        </p:nvSpPr>
        <p:spPr>
          <a:xfrm>
            <a:off x="743712" y="1694688"/>
            <a:ext cx="813816" cy="481584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6" name="Google Shape;316;p14"/>
          <p:cNvSpPr/>
          <p:nvPr/>
        </p:nvSpPr>
        <p:spPr>
          <a:xfrm>
            <a:off x="686478" y="1700808"/>
            <a:ext cx="875030" cy="360045"/>
          </a:xfrm>
          <a:custGeom>
            <a:rect b="b" l="l" r="r" t="t"/>
            <a:pathLst>
              <a:path extrusionOk="0" h="360044" w="875030">
                <a:moveTo>
                  <a:pt x="814757" y="0"/>
                </a:moveTo>
                <a:lnTo>
                  <a:pt x="60000" y="0"/>
                </a:lnTo>
                <a:lnTo>
                  <a:pt x="36645" y="4715"/>
                </a:lnTo>
                <a:lnTo>
                  <a:pt x="17573" y="17573"/>
                </a:lnTo>
                <a:lnTo>
                  <a:pt x="4715" y="36645"/>
                </a:lnTo>
                <a:lnTo>
                  <a:pt x="0" y="60001"/>
                </a:lnTo>
                <a:lnTo>
                  <a:pt x="0" y="299999"/>
                </a:lnTo>
                <a:lnTo>
                  <a:pt x="4715" y="323353"/>
                </a:lnTo>
                <a:lnTo>
                  <a:pt x="17573" y="342425"/>
                </a:lnTo>
                <a:lnTo>
                  <a:pt x="36645" y="355284"/>
                </a:lnTo>
                <a:lnTo>
                  <a:pt x="60000" y="359999"/>
                </a:lnTo>
                <a:lnTo>
                  <a:pt x="814757" y="359999"/>
                </a:lnTo>
                <a:lnTo>
                  <a:pt x="838112" y="355284"/>
                </a:lnTo>
                <a:lnTo>
                  <a:pt x="857183" y="342425"/>
                </a:lnTo>
                <a:lnTo>
                  <a:pt x="870042" y="323353"/>
                </a:lnTo>
                <a:lnTo>
                  <a:pt x="874757" y="299999"/>
                </a:lnTo>
                <a:lnTo>
                  <a:pt x="874757" y="60001"/>
                </a:lnTo>
                <a:lnTo>
                  <a:pt x="870042" y="36645"/>
                </a:lnTo>
                <a:lnTo>
                  <a:pt x="857183" y="17573"/>
                </a:lnTo>
                <a:lnTo>
                  <a:pt x="838112" y="4715"/>
                </a:lnTo>
                <a:lnTo>
                  <a:pt x="8147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7" name="Google Shape;317;p14"/>
          <p:cNvSpPr/>
          <p:nvPr/>
        </p:nvSpPr>
        <p:spPr>
          <a:xfrm>
            <a:off x="686478" y="1700808"/>
            <a:ext cx="875030" cy="360045"/>
          </a:xfrm>
          <a:custGeom>
            <a:rect b="b" l="l" r="r" t="t"/>
            <a:pathLst>
              <a:path extrusionOk="0" h="360044" w="875030">
                <a:moveTo>
                  <a:pt x="0" y="60000"/>
                </a:moveTo>
                <a:lnTo>
                  <a:pt x="4715" y="36645"/>
                </a:lnTo>
                <a:lnTo>
                  <a:pt x="17573" y="17573"/>
                </a:lnTo>
                <a:lnTo>
                  <a:pt x="36645" y="4715"/>
                </a:lnTo>
                <a:lnTo>
                  <a:pt x="60000" y="0"/>
                </a:lnTo>
                <a:lnTo>
                  <a:pt x="814757" y="0"/>
                </a:lnTo>
                <a:lnTo>
                  <a:pt x="838112" y="4715"/>
                </a:lnTo>
                <a:lnTo>
                  <a:pt x="857184" y="17573"/>
                </a:lnTo>
                <a:lnTo>
                  <a:pt x="870042" y="36645"/>
                </a:lnTo>
                <a:lnTo>
                  <a:pt x="874758" y="60000"/>
                </a:lnTo>
                <a:lnTo>
                  <a:pt x="874758" y="299999"/>
                </a:lnTo>
                <a:lnTo>
                  <a:pt x="870042" y="323354"/>
                </a:lnTo>
                <a:lnTo>
                  <a:pt x="857184" y="342426"/>
                </a:lnTo>
                <a:lnTo>
                  <a:pt x="838112" y="355284"/>
                </a:lnTo>
                <a:lnTo>
                  <a:pt x="814757" y="360000"/>
                </a:lnTo>
                <a:lnTo>
                  <a:pt x="60000" y="360000"/>
                </a:lnTo>
                <a:lnTo>
                  <a:pt x="36645" y="355284"/>
                </a:lnTo>
                <a:lnTo>
                  <a:pt x="17573" y="342426"/>
                </a:lnTo>
                <a:lnTo>
                  <a:pt x="4715" y="323354"/>
                </a:lnTo>
                <a:lnTo>
                  <a:pt x="0" y="299999"/>
                </a:lnTo>
                <a:lnTo>
                  <a:pt x="0" y="60000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864301" y="1760220"/>
            <a:ext cx="52006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Kalign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1123858" y="2060807"/>
            <a:ext cx="1884045" cy="803910"/>
          </a:xfrm>
          <a:custGeom>
            <a:rect b="b" l="l" r="r" t="t"/>
            <a:pathLst>
              <a:path extrusionOk="0" h="803910" w="1884045">
                <a:moveTo>
                  <a:pt x="1883968" y="80391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3007826" y="2060807"/>
            <a:ext cx="0" cy="803910"/>
          </a:xfrm>
          <a:custGeom>
            <a:rect b="b" l="l" r="r" t="t"/>
            <a:pathLst>
              <a:path extrusionOk="0" h="803910" w="120000">
                <a:moveTo>
                  <a:pt x="0" y="80391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1" name="Google Shape;321;p14"/>
          <p:cNvSpPr/>
          <p:nvPr/>
        </p:nvSpPr>
        <p:spPr>
          <a:xfrm>
            <a:off x="3007826" y="2060807"/>
            <a:ext cx="1924685" cy="803910"/>
          </a:xfrm>
          <a:custGeom>
            <a:rect b="b" l="l" r="r" t="t"/>
            <a:pathLst>
              <a:path extrusionOk="0" h="803910" w="1924685">
                <a:moveTo>
                  <a:pt x="0" y="803910"/>
                </a:moveTo>
                <a:lnTo>
                  <a:pt x="1924214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2" name="Google Shape;322;p14"/>
          <p:cNvSpPr/>
          <p:nvPr/>
        </p:nvSpPr>
        <p:spPr>
          <a:xfrm>
            <a:off x="3007826" y="2060807"/>
            <a:ext cx="1198245" cy="803910"/>
          </a:xfrm>
          <a:custGeom>
            <a:rect b="b" l="l" r="r" t="t"/>
            <a:pathLst>
              <a:path extrusionOk="0" h="803910" w="1198245">
                <a:moveTo>
                  <a:pt x="0" y="803910"/>
                </a:moveTo>
                <a:lnTo>
                  <a:pt x="1198131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4102608" y="5398008"/>
            <a:ext cx="1700784" cy="487680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4447032" y="5407152"/>
            <a:ext cx="1011936" cy="539496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5" name="Google Shape;325;p14"/>
          <p:cNvSpPr/>
          <p:nvPr/>
        </p:nvSpPr>
        <p:spPr>
          <a:xfrm>
            <a:off x="4139952" y="5434631"/>
            <a:ext cx="1570990" cy="360045"/>
          </a:xfrm>
          <a:custGeom>
            <a:rect b="b" l="l" r="r" t="t"/>
            <a:pathLst>
              <a:path extrusionOk="0" h="360045" w="1570989">
                <a:moveTo>
                  <a:pt x="1510418" y="0"/>
                </a:moveTo>
                <a:lnTo>
                  <a:pt x="60001" y="0"/>
                </a:lnTo>
                <a:lnTo>
                  <a:pt x="36645" y="4715"/>
                </a:lnTo>
                <a:lnTo>
                  <a:pt x="17573" y="17573"/>
                </a:lnTo>
                <a:lnTo>
                  <a:pt x="4715" y="36645"/>
                </a:lnTo>
                <a:lnTo>
                  <a:pt x="0" y="60001"/>
                </a:lnTo>
                <a:lnTo>
                  <a:pt x="0" y="299998"/>
                </a:lnTo>
                <a:lnTo>
                  <a:pt x="4715" y="323353"/>
                </a:lnTo>
                <a:lnTo>
                  <a:pt x="17573" y="342425"/>
                </a:lnTo>
                <a:lnTo>
                  <a:pt x="36645" y="355284"/>
                </a:lnTo>
                <a:lnTo>
                  <a:pt x="60001" y="359999"/>
                </a:lnTo>
                <a:lnTo>
                  <a:pt x="1510418" y="359999"/>
                </a:lnTo>
                <a:lnTo>
                  <a:pt x="1533774" y="355284"/>
                </a:lnTo>
                <a:lnTo>
                  <a:pt x="1552846" y="342425"/>
                </a:lnTo>
                <a:lnTo>
                  <a:pt x="1565705" y="323353"/>
                </a:lnTo>
                <a:lnTo>
                  <a:pt x="1570421" y="299998"/>
                </a:lnTo>
                <a:lnTo>
                  <a:pt x="1570421" y="60001"/>
                </a:lnTo>
                <a:lnTo>
                  <a:pt x="1565705" y="36645"/>
                </a:lnTo>
                <a:lnTo>
                  <a:pt x="1552846" y="17573"/>
                </a:lnTo>
                <a:lnTo>
                  <a:pt x="1533774" y="4715"/>
                </a:lnTo>
                <a:lnTo>
                  <a:pt x="15104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6" name="Google Shape;326;p14"/>
          <p:cNvSpPr/>
          <p:nvPr/>
        </p:nvSpPr>
        <p:spPr>
          <a:xfrm>
            <a:off x="4139952" y="5434631"/>
            <a:ext cx="1570990" cy="360045"/>
          </a:xfrm>
          <a:custGeom>
            <a:rect b="b" l="l" r="r" t="t"/>
            <a:pathLst>
              <a:path extrusionOk="0" h="360045" w="1570989">
                <a:moveTo>
                  <a:pt x="0" y="60002"/>
                </a:moveTo>
                <a:lnTo>
                  <a:pt x="4715" y="36646"/>
                </a:lnTo>
                <a:lnTo>
                  <a:pt x="17574" y="17574"/>
                </a:lnTo>
                <a:lnTo>
                  <a:pt x="36646" y="4715"/>
                </a:lnTo>
                <a:lnTo>
                  <a:pt x="60001" y="0"/>
                </a:lnTo>
                <a:lnTo>
                  <a:pt x="1510419" y="0"/>
                </a:lnTo>
                <a:lnTo>
                  <a:pt x="1533774" y="4715"/>
                </a:lnTo>
                <a:lnTo>
                  <a:pt x="1552846" y="17574"/>
                </a:lnTo>
                <a:lnTo>
                  <a:pt x="1565705" y="36646"/>
                </a:lnTo>
                <a:lnTo>
                  <a:pt x="1570421" y="60002"/>
                </a:lnTo>
                <a:lnTo>
                  <a:pt x="1570421" y="299998"/>
                </a:lnTo>
                <a:lnTo>
                  <a:pt x="1565705" y="323353"/>
                </a:lnTo>
                <a:lnTo>
                  <a:pt x="1552846" y="342425"/>
                </a:lnTo>
                <a:lnTo>
                  <a:pt x="1533774" y="355284"/>
                </a:lnTo>
                <a:lnTo>
                  <a:pt x="1510419" y="360000"/>
                </a:lnTo>
                <a:lnTo>
                  <a:pt x="60001" y="360000"/>
                </a:lnTo>
                <a:lnTo>
                  <a:pt x="36646" y="355284"/>
                </a:lnTo>
                <a:lnTo>
                  <a:pt x="17574" y="342425"/>
                </a:lnTo>
                <a:lnTo>
                  <a:pt x="4715" y="323353"/>
                </a:lnTo>
                <a:lnTo>
                  <a:pt x="0" y="299998"/>
                </a:lnTo>
                <a:lnTo>
                  <a:pt x="0" y="60002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7" name="Google Shape;327;p14"/>
          <p:cNvSpPr txBox="1"/>
          <p:nvPr/>
        </p:nvSpPr>
        <p:spPr>
          <a:xfrm>
            <a:off x="4579880" y="5480811"/>
            <a:ext cx="69088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RAxML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4922662" y="5236755"/>
            <a:ext cx="2540" cy="198120"/>
          </a:xfrm>
          <a:custGeom>
            <a:rect b="b" l="l" r="r" t="t"/>
            <a:pathLst>
              <a:path extrusionOk="0" h="198120" w="2539">
                <a:moveTo>
                  <a:pt x="2500" y="197876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9" name="Google Shape;329;p14"/>
          <p:cNvSpPr/>
          <p:nvPr/>
        </p:nvSpPr>
        <p:spPr>
          <a:xfrm>
            <a:off x="1999027" y="3204542"/>
            <a:ext cx="269240" cy="107314"/>
          </a:xfrm>
          <a:custGeom>
            <a:rect b="b" l="l" r="r" t="t"/>
            <a:pathLst>
              <a:path extrusionOk="0" h="107314" w="269239">
                <a:moveTo>
                  <a:pt x="177015" y="0"/>
                </a:moveTo>
                <a:lnTo>
                  <a:pt x="172154" y="1278"/>
                </a:lnTo>
                <a:lnTo>
                  <a:pt x="167736" y="8851"/>
                </a:lnTo>
                <a:lnTo>
                  <a:pt x="169015" y="13712"/>
                </a:lnTo>
                <a:lnTo>
                  <a:pt x="223641" y="45577"/>
                </a:lnTo>
                <a:lnTo>
                  <a:pt x="253001" y="45577"/>
                </a:lnTo>
                <a:lnTo>
                  <a:pt x="253001" y="61452"/>
                </a:lnTo>
                <a:lnTo>
                  <a:pt x="223640" y="61452"/>
                </a:lnTo>
                <a:lnTo>
                  <a:pt x="169015" y="93317"/>
                </a:lnTo>
                <a:lnTo>
                  <a:pt x="167736" y="98177"/>
                </a:lnTo>
                <a:lnTo>
                  <a:pt x="172153" y="105751"/>
                </a:lnTo>
                <a:lnTo>
                  <a:pt x="177013" y="107030"/>
                </a:lnTo>
                <a:lnTo>
                  <a:pt x="255147" y="61452"/>
                </a:lnTo>
                <a:lnTo>
                  <a:pt x="253001" y="61452"/>
                </a:lnTo>
                <a:lnTo>
                  <a:pt x="255149" y="61451"/>
                </a:lnTo>
                <a:lnTo>
                  <a:pt x="268754" y="53515"/>
                </a:lnTo>
                <a:lnTo>
                  <a:pt x="177015" y="0"/>
                </a:lnTo>
                <a:close/>
              </a:path>
              <a:path extrusionOk="0" h="107314" w="269239">
                <a:moveTo>
                  <a:pt x="237248" y="53515"/>
                </a:moveTo>
                <a:lnTo>
                  <a:pt x="223640" y="61452"/>
                </a:lnTo>
                <a:lnTo>
                  <a:pt x="253001" y="61452"/>
                </a:lnTo>
                <a:lnTo>
                  <a:pt x="253001" y="60371"/>
                </a:lnTo>
                <a:lnTo>
                  <a:pt x="249002" y="60371"/>
                </a:lnTo>
                <a:lnTo>
                  <a:pt x="237248" y="53515"/>
                </a:lnTo>
                <a:close/>
              </a:path>
              <a:path extrusionOk="0" h="107314" w="269239">
                <a:moveTo>
                  <a:pt x="0" y="45576"/>
                </a:moveTo>
                <a:lnTo>
                  <a:pt x="0" y="61451"/>
                </a:lnTo>
                <a:lnTo>
                  <a:pt x="223642" y="61451"/>
                </a:lnTo>
                <a:lnTo>
                  <a:pt x="237248" y="53515"/>
                </a:lnTo>
                <a:lnTo>
                  <a:pt x="223641" y="45577"/>
                </a:lnTo>
                <a:lnTo>
                  <a:pt x="0" y="45576"/>
                </a:lnTo>
                <a:close/>
              </a:path>
              <a:path extrusionOk="0" h="107314" w="269239">
                <a:moveTo>
                  <a:pt x="249002" y="46658"/>
                </a:moveTo>
                <a:lnTo>
                  <a:pt x="237248" y="53515"/>
                </a:lnTo>
                <a:lnTo>
                  <a:pt x="249002" y="60371"/>
                </a:lnTo>
                <a:lnTo>
                  <a:pt x="249002" y="46658"/>
                </a:lnTo>
                <a:close/>
              </a:path>
              <a:path extrusionOk="0" h="107314" w="269239">
                <a:moveTo>
                  <a:pt x="253001" y="46658"/>
                </a:moveTo>
                <a:lnTo>
                  <a:pt x="249002" y="46658"/>
                </a:lnTo>
                <a:lnTo>
                  <a:pt x="249002" y="60371"/>
                </a:lnTo>
                <a:lnTo>
                  <a:pt x="253001" y="60371"/>
                </a:lnTo>
                <a:lnTo>
                  <a:pt x="253001" y="46658"/>
                </a:lnTo>
                <a:close/>
              </a:path>
              <a:path extrusionOk="0" h="107314" w="269239">
                <a:moveTo>
                  <a:pt x="223641" y="45577"/>
                </a:moveTo>
                <a:lnTo>
                  <a:pt x="237248" y="53515"/>
                </a:lnTo>
                <a:lnTo>
                  <a:pt x="249002" y="46658"/>
                </a:lnTo>
                <a:lnTo>
                  <a:pt x="253001" y="46658"/>
                </a:lnTo>
                <a:lnTo>
                  <a:pt x="253001" y="45577"/>
                </a:lnTo>
                <a:lnTo>
                  <a:pt x="223641" y="4557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0" name="Google Shape;330;p14"/>
          <p:cNvSpPr/>
          <p:nvPr/>
        </p:nvSpPr>
        <p:spPr>
          <a:xfrm>
            <a:off x="2218944" y="4474464"/>
            <a:ext cx="1591056" cy="868680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1" name="Google Shape;331;p14"/>
          <p:cNvSpPr/>
          <p:nvPr/>
        </p:nvSpPr>
        <p:spPr>
          <a:xfrm>
            <a:off x="2517648" y="4590288"/>
            <a:ext cx="993648" cy="697992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2" name="Google Shape;332;p14"/>
          <p:cNvSpPr/>
          <p:nvPr/>
        </p:nvSpPr>
        <p:spPr>
          <a:xfrm>
            <a:off x="2259432" y="4515287"/>
            <a:ext cx="1457325" cy="734695"/>
          </a:xfrm>
          <a:custGeom>
            <a:rect b="b" l="l" r="r" t="t"/>
            <a:pathLst>
              <a:path extrusionOk="0" h="734695" w="1457325">
                <a:moveTo>
                  <a:pt x="1334442" y="0"/>
                </a:moveTo>
                <a:lnTo>
                  <a:pt x="122382" y="0"/>
                </a:lnTo>
                <a:lnTo>
                  <a:pt x="74745" y="9617"/>
                </a:lnTo>
                <a:lnTo>
                  <a:pt x="35845" y="35844"/>
                </a:lnTo>
                <a:lnTo>
                  <a:pt x="9617" y="74744"/>
                </a:lnTo>
                <a:lnTo>
                  <a:pt x="0" y="122381"/>
                </a:lnTo>
                <a:lnTo>
                  <a:pt x="0" y="611889"/>
                </a:lnTo>
                <a:lnTo>
                  <a:pt x="9617" y="659526"/>
                </a:lnTo>
                <a:lnTo>
                  <a:pt x="35845" y="698426"/>
                </a:lnTo>
                <a:lnTo>
                  <a:pt x="74745" y="724654"/>
                </a:lnTo>
                <a:lnTo>
                  <a:pt x="122382" y="734272"/>
                </a:lnTo>
                <a:lnTo>
                  <a:pt x="1334442" y="734272"/>
                </a:lnTo>
                <a:lnTo>
                  <a:pt x="1382078" y="724654"/>
                </a:lnTo>
                <a:lnTo>
                  <a:pt x="1420979" y="698426"/>
                </a:lnTo>
                <a:lnTo>
                  <a:pt x="1447207" y="659526"/>
                </a:lnTo>
                <a:lnTo>
                  <a:pt x="1456824" y="611889"/>
                </a:lnTo>
                <a:lnTo>
                  <a:pt x="1456824" y="122381"/>
                </a:lnTo>
                <a:lnTo>
                  <a:pt x="1447207" y="74744"/>
                </a:lnTo>
                <a:lnTo>
                  <a:pt x="1420979" y="35844"/>
                </a:lnTo>
                <a:lnTo>
                  <a:pt x="1382078" y="9617"/>
                </a:lnTo>
                <a:lnTo>
                  <a:pt x="13344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3" name="Google Shape;333;p14"/>
          <p:cNvSpPr/>
          <p:nvPr/>
        </p:nvSpPr>
        <p:spPr>
          <a:xfrm>
            <a:off x="2259432" y="4515287"/>
            <a:ext cx="1457325" cy="734695"/>
          </a:xfrm>
          <a:custGeom>
            <a:rect b="b" l="l" r="r" t="t"/>
            <a:pathLst>
              <a:path extrusionOk="0" h="734695" w="1457325">
                <a:moveTo>
                  <a:pt x="0" y="122381"/>
                </a:moveTo>
                <a:lnTo>
                  <a:pt x="9617" y="74745"/>
                </a:lnTo>
                <a:lnTo>
                  <a:pt x="35844" y="35844"/>
                </a:lnTo>
                <a:lnTo>
                  <a:pt x="74745" y="9617"/>
                </a:lnTo>
                <a:lnTo>
                  <a:pt x="122381" y="0"/>
                </a:lnTo>
                <a:lnTo>
                  <a:pt x="1334442" y="0"/>
                </a:lnTo>
                <a:lnTo>
                  <a:pt x="1382078" y="9617"/>
                </a:lnTo>
                <a:lnTo>
                  <a:pt x="1420979" y="35844"/>
                </a:lnTo>
                <a:lnTo>
                  <a:pt x="1447206" y="74745"/>
                </a:lnTo>
                <a:lnTo>
                  <a:pt x="1456824" y="122381"/>
                </a:lnTo>
                <a:lnTo>
                  <a:pt x="1456824" y="611890"/>
                </a:lnTo>
                <a:lnTo>
                  <a:pt x="1447206" y="659526"/>
                </a:lnTo>
                <a:lnTo>
                  <a:pt x="1420979" y="698427"/>
                </a:lnTo>
                <a:lnTo>
                  <a:pt x="1382078" y="724654"/>
                </a:lnTo>
                <a:lnTo>
                  <a:pt x="1334442" y="734272"/>
                </a:lnTo>
                <a:lnTo>
                  <a:pt x="122381" y="734272"/>
                </a:lnTo>
                <a:lnTo>
                  <a:pt x="74745" y="724654"/>
                </a:lnTo>
                <a:lnTo>
                  <a:pt x="35844" y="698427"/>
                </a:lnTo>
                <a:lnTo>
                  <a:pt x="9617" y="659526"/>
                </a:lnTo>
                <a:lnTo>
                  <a:pt x="0" y="611890"/>
                </a:lnTo>
                <a:lnTo>
                  <a:pt x="0" y="122381"/>
                </a:lnTo>
                <a:close/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4" name="Google Shape;334;p14"/>
          <p:cNvSpPr txBox="1"/>
          <p:nvPr/>
        </p:nvSpPr>
        <p:spPr>
          <a:xfrm>
            <a:off x="2638593" y="4643628"/>
            <a:ext cx="699135" cy="455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5461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Modelo  Evolutivo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4"/>
          <p:cNvSpPr/>
          <p:nvPr/>
        </p:nvSpPr>
        <p:spPr>
          <a:xfrm>
            <a:off x="2121407" y="5398008"/>
            <a:ext cx="1822704" cy="630936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6" name="Google Shape;336;p14"/>
          <p:cNvSpPr/>
          <p:nvPr/>
        </p:nvSpPr>
        <p:spPr>
          <a:xfrm>
            <a:off x="2161032" y="5434584"/>
            <a:ext cx="1786127" cy="606551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7" name="Google Shape;337;p14"/>
          <p:cNvSpPr/>
          <p:nvPr/>
        </p:nvSpPr>
        <p:spPr>
          <a:xfrm>
            <a:off x="2159716" y="5434631"/>
            <a:ext cx="1692275" cy="503555"/>
          </a:xfrm>
          <a:custGeom>
            <a:rect b="b" l="l" r="r" t="t"/>
            <a:pathLst>
              <a:path extrusionOk="0" h="503554" w="1692275">
                <a:moveTo>
                  <a:pt x="1608283" y="0"/>
                </a:moveTo>
                <a:lnTo>
                  <a:pt x="83919" y="0"/>
                </a:lnTo>
                <a:lnTo>
                  <a:pt x="51253" y="6594"/>
                </a:lnTo>
                <a:lnTo>
                  <a:pt x="24579" y="24579"/>
                </a:lnTo>
                <a:lnTo>
                  <a:pt x="6594" y="51253"/>
                </a:lnTo>
                <a:lnTo>
                  <a:pt x="0" y="83919"/>
                </a:lnTo>
                <a:lnTo>
                  <a:pt x="0" y="419594"/>
                </a:lnTo>
                <a:lnTo>
                  <a:pt x="6594" y="452259"/>
                </a:lnTo>
                <a:lnTo>
                  <a:pt x="24579" y="478934"/>
                </a:lnTo>
                <a:lnTo>
                  <a:pt x="51253" y="496919"/>
                </a:lnTo>
                <a:lnTo>
                  <a:pt x="83919" y="503514"/>
                </a:lnTo>
                <a:lnTo>
                  <a:pt x="1608283" y="503514"/>
                </a:lnTo>
                <a:lnTo>
                  <a:pt x="1640948" y="496919"/>
                </a:lnTo>
                <a:lnTo>
                  <a:pt x="1667623" y="478934"/>
                </a:lnTo>
                <a:lnTo>
                  <a:pt x="1685608" y="452259"/>
                </a:lnTo>
                <a:lnTo>
                  <a:pt x="1692203" y="419594"/>
                </a:lnTo>
                <a:lnTo>
                  <a:pt x="1692203" y="83919"/>
                </a:lnTo>
                <a:lnTo>
                  <a:pt x="1685608" y="51253"/>
                </a:lnTo>
                <a:lnTo>
                  <a:pt x="1667623" y="24579"/>
                </a:lnTo>
                <a:lnTo>
                  <a:pt x="1640948" y="6594"/>
                </a:lnTo>
                <a:lnTo>
                  <a:pt x="16082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8" name="Google Shape;338;p14"/>
          <p:cNvSpPr/>
          <p:nvPr/>
        </p:nvSpPr>
        <p:spPr>
          <a:xfrm>
            <a:off x="2159716" y="5434631"/>
            <a:ext cx="1692275" cy="503555"/>
          </a:xfrm>
          <a:custGeom>
            <a:rect b="b" l="l" r="r" t="t"/>
            <a:pathLst>
              <a:path extrusionOk="0" h="503554" w="1692275">
                <a:moveTo>
                  <a:pt x="0" y="83919"/>
                </a:moveTo>
                <a:lnTo>
                  <a:pt x="6594" y="51254"/>
                </a:lnTo>
                <a:lnTo>
                  <a:pt x="24579" y="24579"/>
                </a:lnTo>
                <a:lnTo>
                  <a:pt x="51254" y="6594"/>
                </a:lnTo>
                <a:lnTo>
                  <a:pt x="83919" y="0"/>
                </a:lnTo>
                <a:lnTo>
                  <a:pt x="1608284" y="0"/>
                </a:lnTo>
                <a:lnTo>
                  <a:pt x="1640949" y="6594"/>
                </a:lnTo>
                <a:lnTo>
                  <a:pt x="1667624" y="24579"/>
                </a:lnTo>
                <a:lnTo>
                  <a:pt x="1685609" y="51254"/>
                </a:lnTo>
                <a:lnTo>
                  <a:pt x="1692204" y="83919"/>
                </a:lnTo>
                <a:lnTo>
                  <a:pt x="1692204" y="419594"/>
                </a:lnTo>
                <a:lnTo>
                  <a:pt x="1685609" y="452259"/>
                </a:lnTo>
                <a:lnTo>
                  <a:pt x="1667624" y="478934"/>
                </a:lnTo>
                <a:lnTo>
                  <a:pt x="1640949" y="496919"/>
                </a:lnTo>
                <a:lnTo>
                  <a:pt x="1608284" y="503514"/>
                </a:lnTo>
                <a:lnTo>
                  <a:pt x="83919" y="503514"/>
                </a:lnTo>
                <a:lnTo>
                  <a:pt x="51254" y="496919"/>
                </a:lnTo>
                <a:lnTo>
                  <a:pt x="24579" y="478934"/>
                </a:lnTo>
                <a:lnTo>
                  <a:pt x="6594" y="452259"/>
                </a:lnTo>
                <a:lnTo>
                  <a:pt x="0" y="419594"/>
                </a:lnTo>
                <a:lnTo>
                  <a:pt x="0" y="83919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9" name="Google Shape;339;p14"/>
          <p:cNvSpPr txBox="1"/>
          <p:nvPr/>
        </p:nvSpPr>
        <p:spPr>
          <a:xfrm>
            <a:off x="2261280" y="5491988"/>
            <a:ext cx="1488440" cy="385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475">
            <a:spAutoFit/>
          </a:bodyPr>
          <a:lstStyle/>
          <a:p>
            <a:pPr indent="-99695" lvl="0" marL="111760" marR="508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Arial"/>
                <a:ea typeface="Arial"/>
                <a:cs typeface="Arial"/>
                <a:sym typeface="Arial"/>
              </a:rPr>
              <a:t>BLOSUM62, CPREV,  JTT, WAG, RtREV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4"/>
          <p:cNvSpPr/>
          <p:nvPr/>
        </p:nvSpPr>
        <p:spPr>
          <a:xfrm>
            <a:off x="2987845" y="5249560"/>
            <a:ext cx="0" cy="185420"/>
          </a:xfrm>
          <a:custGeom>
            <a:rect b="b" l="l" r="r" t="t"/>
            <a:pathLst>
              <a:path extrusionOk="0" h="185420" w="120000">
                <a:moveTo>
                  <a:pt x="0" y="0"/>
                </a:moveTo>
                <a:lnTo>
                  <a:pt x="0" y="18507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1" name="Google Shape;341;p14"/>
          <p:cNvSpPr txBox="1"/>
          <p:nvPr/>
        </p:nvSpPr>
        <p:spPr>
          <a:xfrm>
            <a:off x="5924979" y="1118108"/>
            <a:ext cx="2861945" cy="1303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5080" rtl="0" algn="ctr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* Ocaña K.A.C.S., Oliveira D., Ogasawara  E., Dávila A.M.R., Lima A.A.B., and  Mattoso M. </a:t>
            </a: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SciPhy: A Cloud-Based  Workflow for Phylogenetic Analysis of  Drug Targets in Protozoan Genomes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56210" marR="150495" rtl="0" algn="ctr">
              <a:lnSpc>
                <a:spcPct val="118333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Springer Berlin Heidelberg, pp. 66-70,  2011.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2019-07-09T01:04:20Z</dcterms:created>
</cp:coreProperties>
</file>